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9"/>
  </p:notesMasterIdLst>
  <p:handoutMasterIdLst>
    <p:handoutMasterId r:id="rId30"/>
  </p:handoutMasterIdLst>
  <p:sldIdLst>
    <p:sldId id="256" r:id="rId5"/>
    <p:sldId id="257" r:id="rId6"/>
    <p:sldId id="260" r:id="rId7"/>
    <p:sldId id="263" r:id="rId8"/>
    <p:sldId id="273" r:id="rId9"/>
    <p:sldId id="275" r:id="rId10"/>
    <p:sldId id="277" r:id="rId11"/>
    <p:sldId id="274" r:id="rId12"/>
    <p:sldId id="276" r:id="rId13"/>
    <p:sldId id="267" r:id="rId14"/>
    <p:sldId id="280" r:id="rId15"/>
    <p:sldId id="291" r:id="rId16"/>
    <p:sldId id="292" r:id="rId17"/>
    <p:sldId id="279" r:id="rId18"/>
    <p:sldId id="271" r:id="rId19"/>
    <p:sldId id="272" r:id="rId20"/>
    <p:sldId id="287" r:id="rId21"/>
    <p:sldId id="264" r:id="rId22"/>
    <p:sldId id="297" r:id="rId23"/>
    <p:sldId id="293" r:id="rId24"/>
    <p:sldId id="294" r:id="rId25"/>
    <p:sldId id="295" r:id="rId26"/>
    <p:sldId id="296" r:id="rId27"/>
    <p:sldId id="298"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0565D74-6282-A747-857F-3D566900C3FA}">
          <p14:sldIdLst>
            <p14:sldId id="256"/>
            <p14:sldId id="257"/>
          </p14:sldIdLst>
        </p14:section>
        <p14:section name="Intro" id="{476EF588-66B3-B847-9260-7BA2EB2784AE}">
          <p14:sldIdLst>
            <p14:sldId id="260"/>
            <p14:sldId id="263"/>
            <p14:sldId id="273"/>
            <p14:sldId id="275"/>
            <p14:sldId id="277"/>
            <p14:sldId id="274"/>
            <p14:sldId id="276"/>
            <p14:sldId id="267"/>
            <p14:sldId id="280"/>
            <p14:sldId id="291"/>
            <p14:sldId id="292"/>
            <p14:sldId id="279"/>
            <p14:sldId id="271"/>
            <p14:sldId id="272"/>
            <p14:sldId id="287"/>
            <p14:sldId id="264"/>
            <p14:sldId id="297"/>
            <p14:sldId id="293"/>
            <p14:sldId id="294"/>
            <p14:sldId id="295"/>
            <p14:sldId id="296"/>
            <p14:sldId id="298"/>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71D9"/>
    <a:srgbClr val="9D1924"/>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6009" autoAdjust="0"/>
  </p:normalViewPr>
  <p:slideViewPr>
    <p:cSldViewPr snapToGrid="0" snapToObjects="1" showGuides="1">
      <p:cViewPr>
        <p:scale>
          <a:sx n="92" d="100"/>
          <a:sy n="92" d="100"/>
        </p:scale>
        <p:origin x="1320" y="77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handoutMaster" Target="handoutMasters/handoutMaster1.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Regular"/>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C051BBD-78C6-4040-800E-5016DFFA2882}" type="datetimeFigureOut">
              <a:rPr lang="en-US" smtClean="0">
                <a:latin typeface="Arial Regular"/>
              </a:rPr>
              <a:t>8/15/18</a:t>
            </a:fld>
            <a:endParaRPr lang="en-US" dirty="0">
              <a:latin typeface="Arial Regular"/>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Arial Regular"/>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FD75D7C-D193-5F48-A3B1-199EEB24F42A}" type="slidenum">
              <a:rPr lang="en-US" smtClean="0">
                <a:latin typeface="Arial Regular"/>
              </a:rPr>
              <a:t>‹#›</a:t>
            </a:fld>
            <a:endParaRPr lang="en-US" dirty="0">
              <a:latin typeface="Arial Regular"/>
            </a:endParaRPr>
          </a:p>
        </p:txBody>
      </p:sp>
    </p:spTree>
    <p:extLst>
      <p:ext uri="{BB962C8B-B14F-4D97-AF65-F5344CB8AC3E}">
        <p14:creationId xmlns:p14="http://schemas.microsoft.com/office/powerpoint/2010/main" val="311809228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f>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Arial Regular"/>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Arial Regular"/>
              </a:defRPr>
            </a:lvl1pPr>
          </a:lstStyle>
          <a:p>
            <a:fld id="{50733BAE-43E1-5649-B616-84DEDA9F5D02}" type="datetimeFigureOut">
              <a:rPr lang="en-US" smtClean="0"/>
              <a:pPr/>
              <a:t>8/15/18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Arial Regular"/>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Arial Regular"/>
              </a:defRPr>
            </a:lvl1pPr>
          </a:lstStyle>
          <a:p>
            <a:fld id="{246DBF3D-4762-7A44-BD76-FA64161412EE}" type="slidenum">
              <a:rPr lang="en-US" smtClean="0"/>
              <a:pPr/>
              <a:t>‹#›</a:t>
            </a:fld>
            <a:endParaRPr lang="en-US" dirty="0"/>
          </a:p>
        </p:txBody>
      </p:sp>
    </p:spTree>
    <p:extLst>
      <p:ext uri="{BB962C8B-B14F-4D97-AF65-F5344CB8AC3E}">
        <p14:creationId xmlns:p14="http://schemas.microsoft.com/office/powerpoint/2010/main" val="467691849"/>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b="0" i="0" kern="1200">
        <a:solidFill>
          <a:schemeClr val="tx1"/>
        </a:solidFill>
        <a:latin typeface="Arial Regular"/>
        <a:ea typeface="+mn-ea"/>
        <a:cs typeface="+mn-cs"/>
      </a:defRPr>
    </a:lvl1pPr>
    <a:lvl2pPr marL="457200" algn="l" defTabSz="457200" rtl="0" eaLnBrk="1" latinLnBrk="0" hangingPunct="1">
      <a:defRPr sz="1200" b="0" i="0" kern="1200">
        <a:solidFill>
          <a:schemeClr val="tx1"/>
        </a:solidFill>
        <a:latin typeface="Arial Regular"/>
        <a:ea typeface="+mn-ea"/>
        <a:cs typeface="+mn-cs"/>
      </a:defRPr>
    </a:lvl2pPr>
    <a:lvl3pPr marL="914400" algn="l" defTabSz="457200" rtl="0" eaLnBrk="1" latinLnBrk="0" hangingPunct="1">
      <a:defRPr sz="1200" b="0" i="0" kern="1200">
        <a:solidFill>
          <a:schemeClr val="tx1"/>
        </a:solidFill>
        <a:latin typeface="Arial Regular"/>
        <a:ea typeface="+mn-ea"/>
        <a:cs typeface="+mn-cs"/>
      </a:defRPr>
    </a:lvl3pPr>
    <a:lvl4pPr marL="1371600" algn="l" defTabSz="457200" rtl="0" eaLnBrk="1" latinLnBrk="0" hangingPunct="1">
      <a:defRPr sz="1200" b="0" i="0" kern="1200">
        <a:solidFill>
          <a:schemeClr val="tx1"/>
        </a:solidFill>
        <a:latin typeface="Arial Regular"/>
        <a:ea typeface="+mn-ea"/>
        <a:cs typeface="+mn-cs"/>
      </a:defRPr>
    </a:lvl4pPr>
    <a:lvl5pPr marL="1828800" algn="l" defTabSz="457200" rtl="0" eaLnBrk="1" latinLnBrk="0" hangingPunct="1">
      <a:defRPr sz="1200" b="0" i="0" kern="1200">
        <a:solidFill>
          <a:schemeClr val="tx1"/>
        </a:solidFill>
        <a:latin typeface="Arial Regular"/>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bmcbioinformatics.biomedcentral.com/articles/10.1186/s12859-016-1333-x#CR1"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bmcbioinformatics.biomedcentral.com/articles/10.1186/s12859-016-1333-x#CR2"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www.pnas.org/content/102/38/13544#ref-13" TargetMode="External"/><Relationship Id="rId2" Type="http://schemas.openxmlformats.org/officeDocument/2006/relationships/slide" Target="../slides/slide8.xml"/><Relationship Id="rId1" Type="http://schemas.openxmlformats.org/officeDocument/2006/relationships/notesMaster" Target="../notesMasters/notesMaster1.xml"/><Relationship Id="rId4" Type="http://schemas.openxmlformats.org/officeDocument/2006/relationships/hyperlink" Target="http://www.pnas.org/content/102/38/13544#ref-14"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1</a:t>
            </a:fld>
            <a:endParaRPr lang="en-US"/>
          </a:p>
        </p:txBody>
      </p:sp>
    </p:spTree>
    <p:extLst>
      <p:ext uri="{BB962C8B-B14F-4D97-AF65-F5344CB8AC3E}">
        <p14:creationId xmlns:p14="http://schemas.microsoft.com/office/powerpoint/2010/main" val="21397214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10</a:t>
            </a:fld>
            <a:endParaRPr lang="en-US"/>
          </a:p>
        </p:txBody>
      </p:sp>
    </p:spTree>
    <p:extLst>
      <p:ext uri="{BB962C8B-B14F-4D97-AF65-F5344CB8AC3E}">
        <p14:creationId xmlns:p14="http://schemas.microsoft.com/office/powerpoint/2010/main" val="499103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12</a:t>
            </a:fld>
            <a:endParaRPr lang="en-US"/>
          </a:p>
        </p:txBody>
      </p:sp>
    </p:spTree>
    <p:extLst>
      <p:ext uri="{BB962C8B-B14F-4D97-AF65-F5344CB8AC3E}">
        <p14:creationId xmlns:p14="http://schemas.microsoft.com/office/powerpoint/2010/main" val="12230644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Also http://</a:t>
            </a:r>
            <a:r>
              <a:rPr lang="en-US" dirty="0" err="1"/>
              <a:t>www.genmapp.org</a:t>
            </a:r>
            <a:r>
              <a:rPr lang="en-US" dirty="0"/>
              <a:t>/</a:t>
            </a:r>
            <a:r>
              <a:rPr lang="en-US" dirty="0" err="1"/>
              <a:t>go_elite</a:t>
            </a:r>
            <a:r>
              <a:rPr lang="en-US" dirty="0"/>
              <a:t>/ </a:t>
            </a:r>
          </a:p>
        </p:txBody>
      </p:sp>
      <p:sp>
        <p:nvSpPr>
          <p:cNvPr id="4" name="Slide Number Placeholder 3"/>
          <p:cNvSpPr>
            <a:spLocks noGrp="1"/>
          </p:cNvSpPr>
          <p:nvPr>
            <p:ph type="sldNum" sz="quarter" idx="10"/>
          </p:nvPr>
        </p:nvSpPr>
        <p:spPr/>
        <p:txBody>
          <a:bodyPr/>
          <a:lstStyle/>
          <a:p>
            <a:fld id="{246DBF3D-4762-7A44-BD76-FA64161412EE}" type="slidenum">
              <a:rPr lang="en-US" smtClean="0"/>
              <a:t>13</a:t>
            </a:fld>
            <a:endParaRPr lang="en-US"/>
          </a:p>
        </p:txBody>
      </p:sp>
    </p:spTree>
    <p:extLst>
      <p:ext uri="{BB962C8B-B14F-4D97-AF65-F5344CB8AC3E}">
        <p14:creationId xmlns:p14="http://schemas.microsoft.com/office/powerpoint/2010/main" val="16935677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15</a:t>
            </a:fld>
            <a:endParaRPr lang="en-US"/>
          </a:p>
        </p:txBody>
      </p:sp>
    </p:spTree>
    <p:extLst>
      <p:ext uri="{BB962C8B-B14F-4D97-AF65-F5344CB8AC3E}">
        <p14:creationId xmlns:p14="http://schemas.microsoft.com/office/powerpoint/2010/main" val="8082910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ea typeface="Gill Sans" charset="0"/>
                <a:cs typeface="Arial" panose="020B0604020202020204" pitchFamily="34" charset="0"/>
                <a:sym typeface="Gill Sans" charset="0"/>
              </a:rPr>
              <a:t>Curated in the literature</a:t>
            </a:r>
          </a:p>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17</a:t>
            </a:fld>
            <a:endParaRPr lang="en-US"/>
          </a:p>
        </p:txBody>
      </p:sp>
    </p:spTree>
    <p:extLst>
      <p:ext uri="{BB962C8B-B14F-4D97-AF65-F5344CB8AC3E}">
        <p14:creationId xmlns:p14="http://schemas.microsoft.com/office/powerpoint/2010/main" val="22579425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18</a:t>
            </a:fld>
            <a:endParaRPr lang="en-US"/>
          </a:p>
        </p:txBody>
      </p:sp>
    </p:spTree>
    <p:extLst>
      <p:ext uri="{BB962C8B-B14F-4D97-AF65-F5344CB8AC3E}">
        <p14:creationId xmlns:p14="http://schemas.microsoft.com/office/powerpoint/2010/main" val="35312146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19</a:t>
            </a:fld>
            <a:endParaRPr lang="en-US"/>
          </a:p>
        </p:txBody>
      </p:sp>
    </p:spTree>
    <p:extLst>
      <p:ext uri="{BB962C8B-B14F-4D97-AF65-F5344CB8AC3E}">
        <p14:creationId xmlns:p14="http://schemas.microsoft.com/office/powerpoint/2010/main" val="42532322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20</a:t>
            </a:fld>
            <a:endParaRPr lang="en-US"/>
          </a:p>
        </p:txBody>
      </p:sp>
    </p:spTree>
    <p:extLst>
      <p:ext uri="{BB962C8B-B14F-4D97-AF65-F5344CB8AC3E}">
        <p14:creationId xmlns:p14="http://schemas.microsoft.com/office/powerpoint/2010/main" val="28705947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21</a:t>
            </a:fld>
            <a:endParaRPr lang="en-US"/>
          </a:p>
        </p:txBody>
      </p:sp>
    </p:spTree>
    <p:extLst>
      <p:ext uri="{BB962C8B-B14F-4D97-AF65-F5344CB8AC3E}">
        <p14:creationId xmlns:p14="http://schemas.microsoft.com/office/powerpoint/2010/main" val="7240521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22</a:t>
            </a:fld>
            <a:endParaRPr lang="en-US"/>
          </a:p>
        </p:txBody>
      </p:sp>
    </p:spTree>
    <p:extLst>
      <p:ext uri="{BB962C8B-B14F-4D97-AF65-F5344CB8AC3E}">
        <p14:creationId xmlns:p14="http://schemas.microsoft.com/office/powerpoint/2010/main" val="2200994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2</a:t>
            </a:fld>
            <a:endParaRPr lang="en-US"/>
          </a:p>
        </p:txBody>
      </p:sp>
    </p:spTree>
    <p:extLst>
      <p:ext uri="{BB962C8B-B14F-4D97-AF65-F5344CB8AC3E}">
        <p14:creationId xmlns:p14="http://schemas.microsoft.com/office/powerpoint/2010/main" val="38240837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3</a:t>
            </a:fld>
            <a:endParaRPr lang="en-US"/>
          </a:p>
        </p:txBody>
      </p:sp>
    </p:spTree>
    <p:extLst>
      <p:ext uri="{BB962C8B-B14F-4D97-AF65-F5344CB8AC3E}">
        <p14:creationId xmlns:p14="http://schemas.microsoft.com/office/powerpoint/2010/main" val="3065502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strike="noStrike" kern="1200" dirty="0">
                <a:solidFill>
                  <a:schemeClr val="tx1"/>
                </a:solidFill>
                <a:effectLst/>
                <a:ea typeface="+mn-ea"/>
                <a:cs typeface="+mn-cs"/>
              </a:rPr>
              <a:t>Complex diseases are likely to be associated with the effects of multiple genes, proteins and biological pathways [</a:t>
            </a:r>
            <a:r>
              <a:rPr lang="en-US" sz="1200" u="sng" strike="noStrike" kern="1200" dirty="0">
                <a:solidFill>
                  <a:schemeClr val="tx1"/>
                </a:solidFill>
                <a:effectLst/>
                <a:ea typeface="+mn-ea"/>
                <a:cs typeface="+mn-cs"/>
                <a:hlinkClick r:id="rId3"/>
              </a:rPr>
              <a:t>1</a:t>
            </a:r>
            <a:r>
              <a:rPr lang="en-US" sz="1200" u="none" strike="noStrike" kern="1200" dirty="0">
                <a:solidFill>
                  <a:schemeClr val="tx1"/>
                </a:solidFill>
                <a:effectLst/>
                <a:ea typeface="+mn-ea"/>
                <a:cs typeface="+mn-cs"/>
              </a:rPr>
              <a:t>]. Pathway analysis methods that combine multiple types of high-throughput data, such as genomics and proteomics, have become the first choice to gain insights into the pathogenesis of complex diseases. A biological pathway that reduces data involving thousands of altered genes and proteins into a smaller and more interpretable set of altered processes and combines multiple types of high-throughput data plays an important role in understanding the mechanisms of complex diseases, improving clinical treatment, and discovering drug targets and biomarkers [</a:t>
            </a:r>
            <a:r>
              <a:rPr lang="en-US" sz="1200" u="sng" strike="noStrike" kern="1200" dirty="0">
                <a:solidFill>
                  <a:schemeClr val="tx1"/>
                </a:solidFill>
                <a:effectLst/>
                <a:ea typeface="+mn-ea"/>
                <a:cs typeface="+mn-cs"/>
                <a:hlinkClick r:id="rId4"/>
              </a:rPr>
              <a:t>2</a:t>
            </a:r>
            <a:r>
              <a:rPr lang="en-US" sz="1200" u="none" strike="noStrike" kern="1200" dirty="0">
                <a:solidFill>
                  <a:schemeClr val="tx1"/>
                </a:solidFill>
                <a:effectLst/>
                <a:ea typeface="+mn-ea"/>
                <a:cs typeface="+mn-cs"/>
              </a:rPr>
              <a:t>]. - https://</a:t>
            </a:r>
            <a:r>
              <a:rPr lang="en-US" sz="1200" u="none" strike="noStrike" kern="1200" dirty="0" err="1">
                <a:solidFill>
                  <a:schemeClr val="tx1"/>
                </a:solidFill>
                <a:effectLst/>
                <a:ea typeface="+mn-ea"/>
                <a:cs typeface="+mn-cs"/>
              </a:rPr>
              <a:t>bmcbioinformatics.biomedcentral.com</a:t>
            </a:r>
            <a:r>
              <a:rPr lang="en-US" sz="1200" u="none" strike="noStrike" kern="1200" dirty="0">
                <a:solidFill>
                  <a:schemeClr val="tx1"/>
                </a:solidFill>
                <a:effectLst/>
                <a:ea typeface="+mn-ea"/>
                <a:cs typeface="+mn-cs"/>
              </a:rPr>
              <a:t>/articles/10.1186/s12859-016-1333-x</a:t>
            </a:r>
            <a:endParaRPr lang="en-US" dirty="0"/>
          </a:p>
        </p:txBody>
      </p:sp>
      <p:sp>
        <p:nvSpPr>
          <p:cNvPr id="4" name="Slide Number Placeholder 3"/>
          <p:cNvSpPr>
            <a:spLocks noGrp="1"/>
          </p:cNvSpPr>
          <p:nvPr>
            <p:ph type="sldNum" sz="quarter" idx="10"/>
          </p:nvPr>
        </p:nvSpPr>
        <p:spPr/>
        <p:txBody>
          <a:bodyPr/>
          <a:lstStyle/>
          <a:p>
            <a:fld id="{0268F494-0C48-417A-A877-0763ACB88C1A}" type="slidenum">
              <a:rPr lang="en-US" smtClean="0"/>
              <a:pPr/>
              <a:t>4</a:t>
            </a:fld>
            <a:endParaRPr lang="en-US"/>
          </a:p>
        </p:txBody>
      </p:sp>
    </p:spTree>
    <p:extLst>
      <p:ext uri="{BB962C8B-B14F-4D97-AF65-F5344CB8AC3E}">
        <p14:creationId xmlns:p14="http://schemas.microsoft.com/office/powerpoint/2010/main" val="2112015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5</a:t>
            </a:fld>
            <a:endParaRPr lang="en-US"/>
          </a:p>
        </p:txBody>
      </p:sp>
    </p:spTree>
    <p:extLst>
      <p:ext uri="{BB962C8B-B14F-4D97-AF65-F5344CB8AC3E}">
        <p14:creationId xmlns:p14="http://schemas.microsoft.com/office/powerpoint/2010/main" val="28502360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6</a:t>
            </a:fld>
            <a:endParaRPr lang="en-US"/>
          </a:p>
        </p:txBody>
      </p:sp>
    </p:spTree>
    <p:extLst>
      <p:ext uri="{BB962C8B-B14F-4D97-AF65-F5344CB8AC3E}">
        <p14:creationId xmlns:p14="http://schemas.microsoft.com/office/powerpoint/2010/main" val="42187252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7</a:t>
            </a:fld>
            <a:endParaRPr lang="en-US"/>
          </a:p>
        </p:txBody>
      </p:sp>
    </p:spTree>
    <p:extLst>
      <p:ext uri="{BB962C8B-B14F-4D97-AF65-F5344CB8AC3E}">
        <p14:creationId xmlns:p14="http://schemas.microsoft.com/office/powerpoint/2010/main" val="2932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ea typeface="+mn-ea"/>
                <a:cs typeface="+mn-cs"/>
              </a:rPr>
              <a:t>Gene Set Enrichment Analysis (GSEA) method (</a:t>
            </a:r>
            <a:r>
              <a:rPr lang="en-US" sz="1200" u="none" strike="noStrike" kern="1200" dirty="0">
                <a:solidFill>
                  <a:schemeClr val="tx1"/>
                </a:solidFill>
                <a:effectLst/>
                <a:ea typeface="+mn-ea"/>
                <a:cs typeface="+mn-cs"/>
                <a:hlinkClick r:id="rId3"/>
              </a:rPr>
              <a:t>13</a:t>
            </a:r>
            <a:r>
              <a:rPr lang="en-US" sz="1200" kern="1200" dirty="0">
                <a:solidFill>
                  <a:schemeClr val="tx1"/>
                </a:solidFill>
                <a:effectLst/>
                <a:ea typeface="+mn-ea"/>
                <a:cs typeface="+mn-cs"/>
              </a:rPr>
              <a:t>), the following steps are applied: (</a:t>
            </a:r>
            <a:r>
              <a:rPr lang="en-US" sz="1200" kern="1200" dirty="0" err="1">
                <a:solidFill>
                  <a:schemeClr val="tx1"/>
                </a:solidFill>
                <a:effectLst/>
                <a:ea typeface="+mn-ea"/>
                <a:cs typeface="+mn-cs"/>
              </a:rPr>
              <a:t>i</a:t>
            </a:r>
            <a:r>
              <a:rPr lang="en-US" sz="1200" kern="1200" dirty="0">
                <a:solidFill>
                  <a:schemeClr val="tx1"/>
                </a:solidFill>
                <a:effectLst/>
                <a:ea typeface="+mn-ea"/>
                <a:cs typeface="+mn-cs"/>
              </a:rPr>
              <a:t>) all genes are ranked by using a signal-to-noise ratio; (ii) for each gene set, the distribution of gene ranks from the gene set is compared against the distribution for the rest of the genes by using the enrichment score (ES) based on a one-sided Kolmogorov-Smirnov statistic; (iii) class labels are permuted to generate a null distribution of ES; and (iv) statistical significance of the observed score is assessed for the top-ranking gene set by comparison with the null distribution of maximum scores from each permutation. By considering the distribution of the gene ranks belonging to each gene set over the entire list, this method is a clear improvement over previous ones. However, the effect of the gene-set size and the influence of other gene sets not under consideration can be counterintuitive in some instances (</a:t>
            </a:r>
            <a:r>
              <a:rPr lang="en-US" sz="1200" u="none" strike="noStrike" kern="1200" dirty="0">
                <a:solidFill>
                  <a:schemeClr val="tx1"/>
                </a:solidFill>
                <a:effectLst/>
                <a:ea typeface="+mn-ea"/>
                <a:cs typeface="+mn-cs"/>
                <a:hlinkClick r:id="rId4"/>
              </a:rPr>
              <a:t>14</a:t>
            </a:r>
            <a:r>
              <a:rPr lang="en-US" sz="1200" kern="1200" dirty="0">
                <a:solidFill>
                  <a:schemeClr val="tx1"/>
                </a:solidFill>
                <a:effectLst/>
                <a:ea typeface="+mn-ea"/>
                <a:cs typeface="+mn-cs"/>
              </a:rPr>
              <a:t>). Its normalization and permutation procedures also may lead to inaccurate assessment of statistical significance. – comment in http://</a:t>
            </a:r>
            <a:r>
              <a:rPr lang="en-US" sz="1200" kern="1200" dirty="0" err="1">
                <a:solidFill>
                  <a:schemeClr val="tx1"/>
                </a:solidFill>
                <a:effectLst/>
                <a:ea typeface="+mn-ea"/>
                <a:cs typeface="+mn-cs"/>
              </a:rPr>
              <a:t>www.pnas.org</a:t>
            </a:r>
            <a:r>
              <a:rPr lang="en-US" sz="1200" kern="1200" dirty="0">
                <a:solidFill>
                  <a:schemeClr val="tx1"/>
                </a:solidFill>
                <a:effectLst/>
                <a:ea typeface="+mn-ea"/>
                <a:cs typeface="+mn-cs"/>
              </a:rPr>
              <a:t>/content/102/38/13544 (</a:t>
            </a:r>
            <a:r>
              <a:rPr lang="en-US" sz="1200" kern="1200" dirty="0" err="1">
                <a:solidFill>
                  <a:schemeClr val="tx1"/>
                </a:solidFill>
                <a:effectLst/>
                <a:ea typeface="+mn-ea"/>
                <a:cs typeface="+mn-cs"/>
              </a:rPr>
              <a:t>sigPathway</a:t>
            </a:r>
            <a:r>
              <a:rPr lang="en-US" sz="1200" kern="1200" dirty="0">
                <a:solidFill>
                  <a:schemeClr val="tx1"/>
                </a:solidFill>
                <a:effectLst/>
                <a:ea typeface="+mn-ea"/>
                <a:cs typeface="+mn-cs"/>
              </a:rPr>
              <a:t> paper)</a:t>
            </a:r>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8</a:t>
            </a:fld>
            <a:endParaRPr lang="en-US"/>
          </a:p>
        </p:txBody>
      </p:sp>
    </p:spTree>
    <p:extLst>
      <p:ext uri="{BB962C8B-B14F-4D97-AF65-F5344CB8AC3E}">
        <p14:creationId xmlns:p14="http://schemas.microsoft.com/office/powerpoint/2010/main" val="6064721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46DBF3D-4762-7A44-BD76-FA64161412EE}" type="slidenum">
              <a:rPr lang="en-US" smtClean="0"/>
              <a:t>9</a:t>
            </a:fld>
            <a:endParaRPr lang="en-US"/>
          </a:p>
        </p:txBody>
      </p:sp>
    </p:spTree>
    <p:extLst>
      <p:ext uri="{BB962C8B-B14F-4D97-AF65-F5344CB8AC3E}">
        <p14:creationId xmlns:p14="http://schemas.microsoft.com/office/powerpoint/2010/main" val="338896054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1828800" y="5325556"/>
            <a:ext cx="8534400" cy="1172618"/>
          </a:xfrm>
        </p:spPr>
        <p:txBody>
          <a:bodyPr/>
          <a:lstStyle>
            <a:lvl1pPr marL="0" indent="0" algn="ctr">
              <a:buNone/>
              <a:defRPr>
                <a:solidFill>
                  <a:schemeClr val="tx1">
                    <a:tint val="75000"/>
                  </a:schemeClr>
                </a:solidFill>
                <a:latin typeface="Arial"/>
                <a:cs typeface="Aria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Course Name</a:t>
            </a:r>
          </a:p>
        </p:txBody>
      </p:sp>
      <p:pic>
        <p:nvPicPr>
          <p:cNvPr id="5" name="Picture 4">
            <a:extLst>
              <a:ext uri="{FF2B5EF4-FFF2-40B4-BE49-F238E27FC236}">
                <a16:creationId xmlns:a16="http://schemas.microsoft.com/office/drawing/2014/main" id="{5BD1D1C3-21EE-6E4A-88BF-6A434533CC3E}"/>
              </a:ext>
            </a:extLst>
          </p:cNvPr>
          <p:cNvPicPr>
            <a:picLocks noChangeAspect="1"/>
          </p:cNvPicPr>
          <p:nvPr userDrawn="1"/>
        </p:nvPicPr>
        <p:blipFill>
          <a:blip r:embed="rId2"/>
          <a:stretch>
            <a:fillRect/>
          </a:stretch>
        </p:blipFill>
        <p:spPr>
          <a:xfrm>
            <a:off x="0" y="0"/>
            <a:ext cx="12192000" cy="5286796"/>
          </a:xfrm>
          <a:prstGeom prst="rect">
            <a:avLst/>
          </a:prstGeom>
        </p:spPr>
      </p:pic>
    </p:spTree>
    <p:extLst>
      <p:ext uri="{BB962C8B-B14F-4D97-AF65-F5344CB8AC3E}">
        <p14:creationId xmlns:p14="http://schemas.microsoft.com/office/powerpoint/2010/main" val="24832882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716298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3"/>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3"/>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C7CBD86-7EE2-FC41-9BEC-D0B816C63A37}" type="datetime1">
              <a:rPr lang="en-US" smtClean="0"/>
              <a:t>8/15/18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651D66-C80A-954B-A038-45CCFA327C41}" type="slidenum">
              <a:rPr lang="en-US" smtClean="0"/>
              <a:t>‹#›</a:t>
            </a:fld>
            <a:endParaRPr lang="en-US"/>
          </a:p>
        </p:txBody>
      </p:sp>
    </p:spTree>
    <p:extLst>
      <p:ext uri="{BB962C8B-B14F-4D97-AF65-F5344CB8AC3E}">
        <p14:creationId xmlns:p14="http://schemas.microsoft.com/office/powerpoint/2010/main" val="143953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25500" y="189970"/>
            <a:ext cx="10756900" cy="847195"/>
          </a:xfrm>
        </p:spPr>
        <p:txBody>
          <a:bodyPr/>
          <a:lstStyle>
            <a:lvl1pPr>
              <a:defRPr>
                <a:latin typeface="Arial"/>
                <a:cs typeface="Arial"/>
              </a:defRPr>
            </a:lvl1pPr>
          </a:lstStyle>
          <a:p>
            <a:r>
              <a:rPr lang="en-US" dirty="0"/>
              <a:t>Click to edit Master title style</a:t>
            </a:r>
          </a:p>
        </p:txBody>
      </p:sp>
      <p:sp>
        <p:nvSpPr>
          <p:cNvPr id="3" name="Content Placeholder 2"/>
          <p:cNvSpPr>
            <a:spLocks noGrp="1"/>
          </p:cNvSpPr>
          <p:nvPr>
            <p:ph idx="1"/>
          </p:nvPr>
        </p:nvSpPr>
        <p:spPr>
          <a:xfrm>
            <a:off x="825500" y="1600205"/>
            <a:ext cx="10756900" cy="4525963"/>
          </a:xfrm>
        </p:spPr>
        <p:txBody>
          <a:bodyPr/>
          <a:lstStyle>
            <a:lvl1pPr>
              <a:defRPr>
                <a:latin typeface="Arial"/>
                <a:cs typeface="Arial"/>
              </a:defRPr>
            </a:lvl1pPr>
            <a:lvl2pPr>
              <a:defRPr>
                <a:latin typeface="Arial"/>
                <a:cs typeface="Arial"/>
              </a:defRPr>
            </a:lvl2pPr>
            <a:lvl3pPr>
              <a:defRPr>
                <a:latin typeface="Arial"/>
                <a:cs typeface="Arial"/>
              </a:defRPr>
            </a:lvl3pPr>
            <a:lvl4pPr>
              <a:defRPr>
                <a:latin typeface="Arial"/>
                <a:cs typeface="Arial"/>
              </a:defRPr>
            </a:lvl4pPr>
            <a:lvl5pPr>
              <a:defRPr>
                <a:latin typeface="Arial"/>
                <a:cs typeface="Aria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descr="ACE Small Display.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a:off x="-3124202" y="3124200"/>
            <a:ext cx="6858001" cy="609600"/>
          </a:xfrm>
          <a:prstGeom prst="rect">
            <a:avLst/>
          </a:prstGeom>
          <a:ln w="19050" cmpd="sng">
            <a:solidFill>
              <a:srgbClr val="9D1924"/>
            </a:solidFill>
          </a:ln>
        </p:spPr>
      </p:pic>
      <p:cxnSp>
        <p:nvCxnSpPr>
          <p:cNvPr id="8" name="Straight Connector 7"/>
          <p:cNvCxnSpPr/>
          <p:nvPr userDrawn="1"/>
        </p:nvCxnSpPr>
        <p:spPr>
          <a:xfrm>
            <a:off x="609600" y="1174556"/>
            <a:ext cx="11582400" cy="0"/>
          </a:xfrm>
          <a:prstGeom prst="line">
            <a:avLst/>
          </a:prstGeom>
          <a:ln w="38100" cmpd="sng">
            <a:solidFill>
              <a:srgbClr val="9D192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2644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963084" y="5274738"/>
            <a:ext cx="10363200" cy="1362075"/>
          </a:xfrm>
        </p:spPr>
        <p:txBody>
          <a:bodyPr anchor="t"/>
          <a:lstStyle>
            <a:lvl1pPr algn="l">
              <a:defRPr sz="4000" b="1" cap="all">
                <a:latin typeface="Arial"/>
                <a:cs typeface="Arial"/>
              </a:defRPr>
            </a:lvl1pPr>
          </a:lstStyle>
          <a:p>
            <a:r>
              <a:rPr lang="en-US" dirty="0"/>
              <a:t>Course Title</a:t>
            </a:r>
          </a:p>
        </p:txBody>
      </p:sp>
      <p:pic>
        <p:nvPicPr>
          <p:cNvPr id="4" name="Picture 3">
            <a:extLst>
              <a:ext uri="{FF2B5EF4-FFF2-40B4-BE49-F238E27FC236}">
                <a16:creationId xmlns:a16="http://schemas.microsoft.com/office/drawing/2014/main" id="{5C616089-CB41-D84F-8316-E194CA384B37}"/>
              </a:ext>
            </a:extLst>
          </p:cNvPr>
          <p:cNvPicPr>
            <a:picLocks noChangeAspect="1"/>
          </p:cNvPicPr>
          <p:nvPr userDrawn="1"/>
        </p:nvPicPr>
        <p:blipFill>
          <a:blip r:embed="rId2"/>
          <a:stretch>
            <a:fillRect/>
          </a:stretch>
        </p:blipFill>
        <p:spPr>
          <a:xfrm>
            <a:off x="0" y="0"/>
            <a:ext cx="12192000" cy="5286796"/>
          </a:xfrm>
          <a:prstGeom prst="rect">
            <a:avLst/>
          </a:prstGeom>
        </p:spPr>
      </p:pic>
    </p:spTree>
    <p:extLst>
      <p:ext uri="{BB962C8B-B14F-4D97-AF65-F5344CB8AC3E}">
        <p14:creationId xmlns:p14="http://schemas.microsoft.com/office/powerpoint/2010/main" val="22946278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00102" y="147636"/>
            <a:ext cx="10782297" cy="899918"/>
          </a:xfrm>
        </p:spPr>
        <p:txBody>
          <a:bodyPr/>
          <a:lstStyle>
            <a:lvl1pPr>
              <a:defRPr>
                <a:latin typeface="Arial"/>
                <a:cs typeface="Arial"/>
              </a:defRPr>
            </a:lvl1pPr>
          </a:lstStyle>
          <a:p>
            <a:r>
              <a:rPr lang="en-US" dirty="0"/>
              <a:t>Click to edit Master title style</a:t>
            </a:r>
          </a:p>
        </p:txBody>
      </p:sp>
      <p:sp>
        <p:nvSpPr>
          <p:cNvPr id="3" name="Content Placeholder 2"/>
          <p:cNvSpPr>
            <a:spLocks noGrp="1"/>
          </p:cNvSpPr>
          <p:nvPr>
            <p:ph sz="half" idx="1"/>
          </p:nvPr>
        </p:nvSpPr>
        <p:spPr>
          <a:xfrm>
            <a:off x="800103" y="1600205"/>
            <a:ext cx="5384800" cy="4525963"/>
          </a:xfrm>
        </p:spPr>
        <p:txBody>
          <a:bodyPr/>
          <a:lstStyle>
            <a:lvl1pPr>
              <a:defRPr sz="2800">
                <a:latin typeface="Arial"/>
                <a:cs typeface="Arial"/>
              </a:defRPr>
            </a:lvl1pPr>
            <a:lvl2pPr>
              <a:defRPr sz="2400">
                <a:latin typeface="Arial"/>
                <a:cs typeface="Arial"/>
              </a:defRPr>
            </a:lvl2pPr>
            <a:lvl3pPr>
              <a:defRPr sz="2000">
                <a:latin typeface="Arial"/>
                <a:cs typeface="Arial"/>
              </a:defRPr>
            </a:lvl3pPr>
            <a:lvl4pPr>
              <a:defRPr sz="1800">
                <a:latin typeface="Arial"/>
                <a:cs typeface="Arial"/>
              </a:defRPr>
            </a:lvl4pPr>
            <a:lvl5pPr>
              <a:defRPr sz="1800">
                <a:latin typeface="Arial"/>
                <a:cs typeface="Aria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388103" y="1600205"/>
            <a:ext cx="5384800" cy="4525963"/>
          </a:xfrm>
        </p:spPr>
        <p:txBody>
          <a:bodyPr/>
          <a:lstStyle>
            <a:lvl1pPr>
              <a:defRPr sz="2800">
                <a:latin typeface="Arial"/>
                <a:cs typeface="Arial"/>
              </a:defRPr>
            </a:lvl1pPr>
            <a:lvl2pPr>
              <a:defRPr sz="2400">
                <a:latin typeface="Arial"/>
                <a:cs typeface="Arial"/>
              </a:defRPr>
            </a:lvl2pPr>
            <a:lvl3pPr>
              <a:defRPr sz="2000">
                <a:latin typeface="Arial"/>
                <a:cs typeface="Arial"/>
              </a:defRPr>
            </a:lvl3pPr>
            <a:lvl4pPr>
              <a:defRPr sz="1800">
                <a:latin typeface="Arial"/>
                <a:cs typeface="Arial"/>
              </a:defRPr>
            </a:lvl4pPr>
            <a:lvl5pPr>
              <a:defRPr sz="1800">
                <a:latin typeface="Arial"/>
                <a:cs typeface="Aria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8" name="Picture 7" descr="ACE Small Display.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a:off x="-3124202" y="3124200"/>
            <a:ext cx="6858001" cy="609600"/>
          </a:xfrm>
          <a:prstGeom prst="rect">
            <a:avLst/>
          </a:prstGeom>
          <a:ln w="19050" cmpd="sng">
            <a:solidFill>
              <a:srgbClr val="9D1924"/>
            </a:solidFill>
          </a:ln>
        </p:spPr>
      </p:pic>
      <p:cxnSp>
        <p:nvCxnSpPr>
          <p:cNvPr id="9" name="Straight Connector 8"/>
          <p:cNvCxnSpPr/>
          <p:nvPr userDrawn="1"/>
        </p:nvCxnSpPr>
        <p:spPr>
          <a:xfrm>
            <a:off x="609600" y="1174556"/>
            <a:ext cx="11582400" cy="0"/>
          </a:xfrm>
          <a:prstGeom prst="line">
            <a:avLst/>
          </a:prstGeom>
          <a:ln w="38100" cmpd="sng">
            <a:solidFill>
              <a:srgbClr val="9D192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360818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21270" y="168803"/>
            <a:ext cx="10761130" cy="899918"/>
          </a:xfrm>
        </p:spPr>
        <p:txBody>
          <a:bodyPr/>
          <a:lstStyle>
            <a:lvl1pPr>
              <a:defRPr/>
            </a:lvl1pPr>
          </a:lstStyle>
          <a:p>
            <a:r>
              <a:rPr lang="en-US" dirty="0"/>
              <a:t>Click to edit Master title style</a:t>
            </a:r>
          </a:p>
        </p:txBody>
      </p:sp>
      <p:sp>
        <p:nvSpPr>
          <p:cNvPr id="3" name="Text Placeholder 2"/>
          <p:cNvSpPr>
            <a:spLocks noGrp="1"/>
          </p:cNvSpPr>
          <p:nvPr>
            <p:ph type="body" idx="1"/>
          </p:nvPr>
        </p:nvSpPr>
        <p:spPr>
          <a:xfrm>
            <a:off x="821270" y="1535113"/>
            <a:ext cx="5386917" cy="639762"/>
          </a:xfrm>
        </p:spPr>
        <p:txBody>
          <a:bodyPr anchor="b"/>
          <a:lstStyle>
            <a:lvl1pPr marL="0" indent="0">
              <a:buNone/>
              <a:defRPr sz="24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21270" y="2174875"/>
            <a:ext cx="5386917" cy="3951288"/>
          </a:xfrm>
        </p:spPr>
        <p:txBody>
          <a:bodyPr/>
          <a:lstStyle>
            <a:lvl1pPr>
              <a:defRPr sz="2400">
                <a:latin typeface="Arial"/>
                <a:cs typeface="Arial"/>
              </a:defRPr>
            </a:lvl1pPr>
            <a:lvl2pPr>
              <a:defRPr sz="2000">
                <a:latin typeface="Arial"/>
                <a:cs typeface="Arial"/>
              </a:defRPr>
            </a:lvl2pPr>
            <a:lvl3pPr>
              <a:defRPr sz="1800">
                <a:latin typeface="Arial"/>
                <a:cs typeface="Arial"/>
              </a:defRPr>
            </a:lvl3pPr>
            <a:lvl4pPr>
              <a:defRPr sz="1600">
                <a:latin typeface="Arial"/>
                <a:cs typeface="Arial"/>
              </a:defRPr>
            </a:lvl4pPr>
            <a:lvl5pPr>
              <a:defRPr sz="1600">
                <a:latin typeface="Arial"/>
                <a:cs typeface="Aria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05040" y="1535113"/>
            <a:ext cx="5389033" cy="639762"/>
          </a:xfrm>
        </p:spPr>
        <p:txBody>
          <a:bodyPr anchor="b"/>
          <a:lstStyle>
            <a:lvl1pPr marL="0" indent="0">
              <a:buNone/>
              <a:defRPr sz="2400" b="1">
                <a:latin typeface="Arial"/>
                <a:cs typeface="Aria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05040" y="2174875"/>
            <a:ext cx="5389033" cy="3951288"/>
          </a:xfrm>
        </p:spPr>
        <p:txBody>
          <a:bodyPr/>
          <a:lstStyle>
            <a:lvl1pPr>
              <a:defRPr sz="2400">
                <a:latin typeface="Arial"/>
                <a:cs typeface="Arial"/>
              </a:defRPr>
            </a:lvl1pPr>
            <a:lvl2pPr>
              <a:defRPr sz="2000">
                <a:latin typeface="Arial"/>
                <a:cs typeface="Arial"/>
              </a:defRPr>
            </a:lvl2pPr>
            <a:lvl3pPr>
              <a:defRPr sz="1800">
                <a:latin typeface="Arial"/>
                <a:cs typeface="Arial"/>
              </a:defRPr>
            </a:lvl3pPr>
            <a:lvl4pPr>
              <a:defRPr sz="1600">
                <a:latin typeface="Arial"/>
                <a:cs typeface="Arial"/>
              </a:defRPr>
            </a:lvl4pPr>
            <a:lvl5pPr>
              <a:defRPr sz="1600">
                <a:latin typeface="Arial"/>
                <a:cs typeface="Aria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0" name="Picture 9" descr="ACE Small Display.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a:off x="-3124202" y="3124200"/>
            <a:ext cx="6858001" cy="609600"/>
          </a:xfrm>
          <a:prstGeom prst="rect">
            <a:avLst/>
          </a:prstGeom>
          <a:ln w="19050" cmpd="sng">
            <a:solidFill>
              <a:srgbClr val="9D1924"/>
            </a:solidFill>
          </a:ln>
        </p:spPr>
      </p:pic>
      <p:cxnSp>
        <p:nvCxnSpPr>
          <p:cNvPr id="11" name="Straight Connector 10"/>
          <p:cNvCxnSpPr/>
          <p:nvPr userDrawn="1"/>
        </p:nvCxnSpPr>
        <p:spPr>
          <a:xfrm>
            <a:off x="609600" y="1174556"/>
            <a:ext cx="11582400" cy="0"/>
          </a:xfrm>
          <a:prstGeom prst="line">
            <a:avLst/>
          </a:prstGeom>
          <a:ln w="38100" cmpd="sng">
            <a:solidFill>
              <a:srgbClr val="9D192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32279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21270" y="168803"/>
            <a:ext cx="10972800" cy="899918"/>
          </a:xfrm>
        </p:spPr>
        <p:txBody>
          <a:bodyPr/>
          <a:lstStyle>
            <a:lvl1pPr>
              <a:defRPr>
                <a:latin typeface="Arial"/>
                <a:cs typeface="Arial"/>
              </a:defRPr>
            </a:lvl1pPr>
          </a:lstStyle>
          <a:p>
            <a:r>
              <a:rPr lang="en-US" dirty="0"/>
              <a:t>Click to edit Master title style</a:t>
            </a:r>
          </a:p>
        </p:txBody>
      </p:sp>
      <p:pic>
        <p:nvPicPr>
          <p:cNvPr id="6" name="Picture 5" descr="ACE Small Display.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a:off x="-3124202" y="3124200"/>
            <a:ext cx="6858001" cy="609600"/>
          </a:xfrm>
          <a:prstGeom prst="rect">
            <a:avLst/>
          </a:prstGeom>
          <a:ln w="19050" cmpd="sng">
            <a:solidFill>
              <a:srgbClr val="9D1924"/>
            </a:solidFill>
          </a:ln>
        </p:spPr>
      </p:pic>
      <p:cxnSp>
        <p:nvCxnSpPr>
          <p:cNvPr id="7" name="Straight Connector 6"/>
          <p:cNvCxnSpPr/>
          <p:nvPr userDrawn="1"/>
        </p:nvCxnSpPr>
        <p:spPr>
          <a:xfrm>
            <a:off x="609600" y="1174556"/>
            <a:ext cx="11582400" cy="0"/>
          </a:xfrm>
          <a:prstGeom prst="line">
            <a:avLst/>
          </a:prstGeom>
          <a:ln w="38100" cmpd="sng">
            <a:solidFill>
              <a:srgbClr val="9D192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5164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ACE Small Display.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a:off x="-3124202" y="3124200"/>
            <a:ext cx="6858001" cy="609600"/>
          </a:xfrm>
          <a:prstGeom prst="rect">
            <a:avLst/>
          </a:prstGeom>
          <a:ln w="19050" cmpd="sng">
            <a:solidFill>
              <a:srgbClr val="9D1924"/>
            </a:solidFill>
          </a:ln>
        </p:spPr>
      </p:pic>
      <p:cxnSp>
        <p:nvCxnSpPr>
          <p:cNvPr id="6" name="Straight Connector 5"/>
          <p:cNvCxnSpPr/>
          <p:nvPr userDrawn="1"/>
        </p:nvCxnSpPr>
        <p:spPr>
          <a:xfrm>
            <a:off x="609600" y="1174556"/>
            <a:ext cx="11582400" cy="0"/>
          </a:xfrm>
          <a:prstGeom prst="line">
            <a:avLst/>
          </a:prstGeom>
          <a:ln w="38100" cmpd="sng">
            <a:solidFill>
              <a:srgbClr val="9D192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76004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3"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5"/>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3"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645648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8" name="Picture 7" descr="ACE Small Display.jp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rot="5400000">
            <a:off x="-3124202" y="3124200"/>
            <a:ext cx="6858001" cy="609600"/>
          </a:xfrm>
          <a:prstGeom prst="rect">
            <a:avLst/>
          </a:prstGeom>
          <a:ln w="19050" cmpd="sng">
            <a:solidFill>
              <a:srgbClr val="9D1924"/>
            </a:solidFill>
          </a:ln>
        </p:spPr>
      </p:pic>
      <p:cxnSp>
        <p:nvCxnSpPr>
          <p:cNvPr id="9" name="Straight Connector 8"/>
          <p:cNvCxnSpPr/>
          <p:nvPr userDrawn="1"/>
        </p:nvCxnSpPr>
        <p:spPr>
          <a:xfrm>
            <a:off x="609600" y="1174556"/>
            <a:ext cx="11582400" cy="0"/>
          </a:xfrm>
          <a:prstGeom prst="line">
            <a:avLst/>
          </a:prstGeom>
          <a:ln w="38100" cmpd="sng">
            <a:solidFill>
              <a:srgbClr val="9D1924"/>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7588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5"/>
            <a:ext cx="109728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09600" y="6356355"/>
            <a:ext cx="2844800" cy="365125"/>
          </a:xfrm>
          <a:prstGeom prst="rect">
            <a:avLst/>
          </a:prstGeom>
        </p:spPr>
        <p:txBody>
          <a:bodyPr vert="horz" lIns="91440" tIns="45720" rIns="91440" bIns="45720" rtlCol="0" anchor="ctr"/>
          <a:lstStyle>
            <a:lvl1pPr algn="l">
              <a:defRPr sz="1200" b="0" i="0">
                <a:solidFill>
                  <a:schemeClr val="tx1">
                    <a:tint val="75000"/>
                  </a:schemeClr>
                </a:solidFill>
                <a:latin typeface="Arial Regular"/>
              </a:defRPr>
            </a:lvl1pPr>
          </a:lstStyle>
          <a:p>
            <a:fld id="{67F6595A-1EE7-984C-9F40-E4FEE1B6EE9D}" type="datetime1">
              <a:rPr lang="en-US" smtClean="0"/>
              <a:pPr/>
              <a:t>8/15/18</a:t>
            </a:fld>
            <a:endParaRPr lang="en-US" dirty="0"/>
          </a:p>
        </p:txBody>
      </p:sp>
      <p:sp>
        <p:nvSpPr>
          <p:cNvPr id="5" name="Footer Placeholder 4"/>
          <p:cNvSpPr>
            <a:spLocks noGrp="1"/>
          </p:cNvSpPr>
          <p:nvPr>
            <p:ph type="ftr" sz="quarter" idx="3"/>
          </p:nvPr>
        </p:nvSpPr>
        <p:spPr>
          <a:xfrm>
            <a:off x="4165600" y="6356355"/>
            <a:ext cx="3860800" cy="365125"/>
          </a:xfrm>
          <a:prstGeom prst="rect">
            <a:avLst/>
          </a:prstGeom>
        </p:spPr>
        <p:txBody>
          <a:bodyPr vert="horz" lIns="91440" tIns="45720" rIns="91440" bIns="45720" rtlCol="0" anchor="ctr"/>
          <a:lstStyle>
            <a:lvl1pPr algn="ctr">
              <a:defRPr sz="1200" b="0" i="0">
                <a:solidFill>
                  <a:schemeClr val="tx1">
                    <a:tint val="75000"/>
                  </a:schemeClr>
                </a:solidFill>
                <a:latin typeface="Arial Regular"/>
              </a:defRPr>
            </a:lvl1pPr>
          </a:lstStyle>
          <a:p>
            <a:endParaRPr lang="en-US" dirty="0"/>
          </a:p>
        </p:txBody>
      </p:sp>
      <p:sp>
        <p:nvSpPr>
          <p:cNvPr id="6" name="Slide Number Placeholder 5"/>
          <p:cNvSpPr>
            <a:spLocks noGrp="1"/>
          </p:cNvSpPr>
          <p:nvPr>
            <p:ph type="sldNum" sz="quarter" idx="4"/>
          </p:nvPr>
        </p:nvSpPr>
        <p:spPr>
          <a:xfrm>
            <a:off x="8737600" y="6356355"/>
            <a:ext cx="2844800" cy="365125"/>
          </a:xfrm>
          <a:prstGeom prst="rect">
            <a:avLst/>
          </a:prstGeom>
        </p:spPr>
        <p:txBody>
          <a:bodyPr vert="horz" lIns="91440" tIns="45720" rIns="91440" bIns="45720" rtlCol="0" anchor="ctr"/>
          <a:lstStyle>
            <a:lvl1pPr algn="r">
              <a:defRPr sz="1200" b="0" i="0">
                <a:solidFill>
                  <a:schemeClr val="tx1">
                    <a:tint val="75000"/>
                  </a:schemeClr>
                </a:solidFill>
                <a:latin typeface="Arial Regular"/>
              </a:defRPr>
            </a:lvl1pPr>
          </a:lstStyle>
          <a:p>
            <a:fld id="{96651D66-C80A-954B-A038-45CCFA327C41}" type="slidenum">
              <a:rPr lang="en-US" smtClean="0"/>
              <a:pPr/>
              <a:t>‹#›</a:t>
            </a:fld>
            <a:endParaRPr lang="en-US" dirty="0"/>
          </a:p>
        </p:txBody>
      </p:sp>
    </p:spTree>
    <p:extLst>
      <p:ext uri="{BB962C8B-B14F-4D97-AF65-F5344CB8AC3E}">
        <p14:creationId xmlns:p14="http://schemas.microsoft.com/office/powerpoint/2010/main" val="11038163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b="0" i="0" kern="1200">
          <a:solidFill>
            <a:schemeClr val="tx1"/>
          </a:solidFill>
          <a:latin typeface="Arial Regular"/>
          <a:ea typeface="+mj-ea"/>
          <a:cs typeface="+mj-cs"/>
        </a:defRPr>
      </a:lvl1pPr>
    </p:titleStyle>
    <p:bodyStyle>
      <a:lvl1pPr marL="342900" indent="-342900" algn="l" defTabSz="457200" rtl="0" eaLnBrk="1" latinLnBrk="0" hangingPunct="1">
        <a:spcBef>
          <a:spcPct val="20000"/>
        </a:spcBef>
        <a:buFont typeface="Arial"/>
        <a:buChar char="•"/>
        <a:defRPr sz="3200" b="0" i="0" kern="1200">
          <a:solidFill>
            <a:schemeClr val="tx1"/>
          </a:solidFill>
          <a:latin typeface="Arial Regular"/>
          <a:ea typeface="+mn-ea"/>
          <a:cs typeface="+mn-cs"/>
        </a:defRPr>
      </a:lvl1pPr>
      <a:lvl2pPr marL="742950" indent="-285750" algn="l" defTabSz="457200" rtl="0" eaLnBrk="1" latinLnBrk="0" hangingPunct="1">
        <a:spcBef>
          <a:spcPct val="20000"/>
        </a:spcBef>
        <a:buFont typeface="Arial"/>
        <a:buChar char="–"/>
        <a:defRPr sz="2800" b="0" i="0" kern="1200">
          <a:solidFill>
            <a:schemeClr val="tx1"/>
          </a:solidFill>
          <a:latin typeface="Arial Regular"/>
          <a:ea typeface="+mn-ea"/>
          <a:cs typeface="+mn-cs"/>
        </a:defRPr>
      </a:lvl2pPr>
      <a:lvl3pPr marL="1143000" indent="-228600" algn="l" defTabSz="457200" rtl="0" eaLnBrk="1" latinLnBrk="0" hangingPunct="1">
        <a:spcBef>
          <a:spcPct val="20000"/>
        </a:spcBef>
        <a:buFont typeface="Arial"/>
        <a:buChar char="•"/>
        <a:defRPr sz="2400" b="0" i="0" kern="1200">
          <a:solidFill>
            <a:schemeClr val="tx1"/>
          </a:solidFill>
          <a:latin typeface="Arial Regular"/>
          <a:ea typeface="+mn-ea"/>
          <a:cs typeface="+mn-cs"/>
        </a:defRPr>
      </a:lvl3pPr>
      <a:lvl4pPr marL="1600200" indent="-228600" algn="l" defTabSz="457200" rtl="0" eaLnBrk="1" latinLnBrk="0" hangingPunct="1">
        <a:spcBef>
          <a:spcPct val="20000"/>
        </a:spcBef>
        <a:buFont typeface="Arial"/>
        <a:buChar char="–"/>
        <a:defRPr sz="2000" b="0" i="0" kern="1200">
          <a:solidFill>
            <a:schemeClr val="tx1"/>
          </a:solidFill>
          <a:latin typeface="Arial Regular"/>
          <a:ea typeface="+mn-ea"/>
          <a:cs typeface="+mn-cs"/>
        </a:defRPr>
      </a:lvl4pPr>
      <a:lvl5pPr marL="2057400" indent="-228600" algn="l" defTabSz="457200" rtl="0" eaLnBrk="1" latinLnBrk="0" hangingPunct="1">
        <a:spcBef>
          <a:spcPct val="20000"/>
        </a:spcBef>
        <a:buFont typeface="Arial"/>
        <a:buChar char="»"/>
        <a:defRPr sz="2000" b="0" i="0" kern="1200">
          <a:solidFill>
            <a:schemeClr val="tx1"/>
          </a:solidFill>
          <a:latin typeface="Arial Regular"/>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ingenuity.co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hyperlink" Target="https://www.elsevier.com/solutions/pathway-studio-biological-research" TargetMode="External"/><Relationship Id="rId4" Type="http://schemas.openxmlformats.org/officeDocument/2006/relationships/hyperlink" Target="http://www.genego.com/"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biit.cs.ut.ee/gprofiler/" TargetMode="External"/><Relationship Id="rId3" Type="http://schemas.openxmlformats.org/officeDocument/2006/relationships/hyperlink" Target="http://www.genome.jp/kegg/pathway.html" TargetMode="External"/><Relationship Id="rId7" Type="http://schemas.openxmlformats.org/officeDocument/2006/relationships/hyperlink" Target="http://david.abcc.ncifcrf.gov:8080/"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hyperlink" Target="http://www.broadinstitute.org/gsea/msigdb/index.jsp" TargetMode="External"/><Relationship Id="rId11" Type="http://schemas.openxmlformats.org/officeDocument/2006/relationships/hyperlink" Target="http://amp.pharm.mssm.edu/Enrichr/" TargetMode="External"/><Relationship Id="rId5" Type="http://schemas.openxmlformats.org/officeDocument/2006/relationships/hyperlink" Target="http://www.reactome.org/" TargetMode="External"/><Relationship Id="rId10" Type="http://schemas.openxmlformats.org/officeDocument/2006/relationships/hyperlink" Target="http://cpdb.molgen.mpg.de/" TargetMode="External"/><Relationship Id="rId4" Type="http://schemas.openxmlformats.org/officeDocument/2006/relationships/hyperlink" Target="http://www.wikipathways.org/" TargetMode="External"/><Relationship Id="rId9" Type="http://schemas.openxmlformats.org/officeDocument/2006/relationships/hyperlink" Target="http://geneontology.org/page/go-enrichment-analysi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hyperlink" Target="http://cytoscape.org/" TargetMode="External"/><Relationship Id="rId7"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hyperlink" Target="http://tulip.labri.fr/" TargetMode="External"/><Relationship Id="rId4" Type="http://schemas.openxmlformats.org/officeDocument/2006/relationships/hyperlink" Target="https://gephi.org/"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mailto:ace@icermali.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mailto:mariam.quinones@nih.gov" TargetMode="External"/><Relationship Id="rId4" Type="http://schemas.openxmlformats.org/officeDocument/2006/relationships/hyperlink" Target="mailto:ACE-GLOBAL-ANNOUNCE@list.nih.gov"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www.thebiogrid.org/" TargetMode="External"/><Relationship Id="rId7" Type="http://schemas.openxmlformats.org/officeDocument/2006/relationships/hyperlink" Target="http://genemania.org/"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hyperlink" Target="http://string.embl.de/" TargetMode="External"/><Relationship Id="rId5" Type="http://schemas.openxmlformats.org/officeDocument/2006/relationships/hyperlink" Target="http://www.pathwaycommons.org/pc/" TargetMode="External"/><Relationship Id="rId4" Type="http://schemas.openxmlformats.org/officeDocument/2006/relationships/hyperlink" Target="http://www.ebi.ac.uk/intact/"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sciencedirect.com/science/article/pii/B9780123808622000072"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www.ploscompbiol.org/article/info%3Adoi%2F10.1371%2Fjournal.pcbi.1002375" TargetMode="External"/><Relationship Id="rId4" Type="http://schemas.openxmlformats.org/officeDocument/2006/relationships/hyperlink" Target="https://bmcbioinformatics.biomedcentral.com/articles/10.1186/s12859-016-1333-x"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a:xfrm>
            <a:off x="674669" y="5398020"/>
            <a:ext cx="10940224" cy="1225804"/>
          </a:xfrm>
        </p:spPr>
        <p:txBody>
          <a:bodyPr>
            <a:normAutofit/>
          </a:bodyPr>
          <a:lstStyle/>
          <a:p>
            <a:r>
              <a:rPr lang="en-US" dirty="0"/>
              <a:t>Enrichment, Pathways and Network Analysis</a:t>
            </a:r>
          </a:p>
          <a:p>
            <a:r>
              <a:rPr lang="en-US" sz="2400" dirty="0">
                <a:solidFill>
                  <a:schemeClr val="tx1"/>
                </a:solidFill>
                <a:latin typeface="Arial"/>
                <a:cs typeface="Arial"/>
              </a:rPr>
              <a:t>Mariam </a:t>
            </a:r>
            <a:r>
              <a:rPr lang="en-US" sz="2400" dirty="0" err="1">
                <a:solidFill>
                  <a:schemeClr val="tx1"/>
                </a:solidFill>
                <a:latin typeface="Arial"/>
                <a:cs typeface="Arial"/>
              </a:rPr>
              <a:t>Quiñones</a:t>
            </a:r>
            <a:r>
              <a:rPr lang="en-US" sz="2400" dirty="0">
                <a:solidFill>
                  <a:schemeClr val="tx1"/>
                </a:solidFill>
                <a:latin typeface="Arial"/>
                <a:cs typeface="Arial"/>
              </a:rPr>
              <a:t>, PhD</a:t>
            </a:r>
          </a:p>
        </p:txBody>
      </p:sp>
      <p:sp>
        <p:nvSpPr>
          <p:cNvPr id="2" name="Slide Number Placeholder 1"/>
          <p:cNvSpPr>
            <a:spLocks noGrp="1"/>
          </p:cNvSpPr>
          <p:nvPr>
            <p:ph type="sldNum" sz="quarter" idx="4294967295"/>
          </p:nvPr>
        </p:nvSpPr>
        <p:spPr>
          <a:xfrm>
            <a:off x="8737600" y="6356355"/>
            <a:ext cx="2844800" cy="365125"/>
          </a:xfrm>
        </p:spPr>
        <p:txBody>
          <a:bodyPr/>
          <a:lstStyle/>
          <a:p>
            <a:fld id="{96651D66-C80A-954B-A038-45CCFA327C41}" type="slidenum">
              <a:rPr lang="en-US" smtClean="0"/>
              <a:t>1</a:t>
            </a:fld>
            <a:endParaRPr lang="en-US"/>
          </a:p>
        </p:txBody>
      </p:sp>
    </p:spTree>
    <p:extLst>
      <p:ext uri="{BB962C8B-B14F-4D97-AF65-F5344CB8AC3E}">
        <p14:creationId xmlns:p14="http://schemas.microsoft.com/office/powerpoint/2010/main" val="348169014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Why pathways analysis?</a:t>
            </a:r>
          </a:p>
        </p:txBody>
      </p:sp>
      <p:sp>
        <p:nvSpPr>
          <p:cNvPr id="3" name="Content Placeholder 2"/>
          <p:cNvSpPr>
            <a:spLocks noGrp="1"/>
          </p:cNvSpPr>
          <p:nvPr>
            <p:ph idx="1"/>
          </p:nvPr>
        </p:nvSpPr>
        <p:spPr>
          <a:xfrm>
            <a:off x="1140502" y="3934919"/>
            <a:ext cx="10441898" cy="2057400"/>
          </a:xfrm>
        </p:spPr>
        <p:txBody>
          <a:bodyPr>
            <a:normAutofit lnSpcReduction="10000"/>
          </a:bodyPr>
          <a:lstStyle/>
          <a:p>
            <a:r>
              <a:rPr lang="en-US" sz="2400" dirty="0"/>
              <a:t>High-throughput experimental technologies often identify hundreds of genes but do not necessarily produce biological findings.  </a:t>
            </a:r>
          </a:p>
          <a:p>
            <a:r>
              <a:rPr lang="en-US" sz="2400" dirty="0"/>
              <a:t>Genes do not work alone but in a large network of interactions</a:t>
            </a:r>
          </a:p>
          <a:p>
            <a:r>
              <a:rPr lang="en-US" sz="2400" dirty="0"/>
              <a:t>An associated pathway is likely to implicate function better than a hit in a single gene</a:t>
            </a:r>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10</a:t>
            </a:fld>
            <a:endParaRPr lang="en-US" dirty="0">
              <a:latin typeface="Arial Regular"/>
            </a:endParaRPr>
          </a:p>
        </p:txBody>
      </p:sp>
      <p:sp>
        <p:nvSpPr>
          <p:cNvPr id="5" name="TextBox 4"/>
          <p:cNvSpPr txBox="1"/>
          <p:nvPr/>
        </p:nvSpPr>
        <p:spPr>
          <a:xfrm>
            <a:off x="1140502" y="1729597"/>
            <a:ext cx="10441898" cy="1692771"/>
          </a:xfrm>
          <a:prstGeom prst="rect">
            <a:avLst/>
          </a:prstGeom>
          <a:effectLst/>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dirty="0">
                <a:effectLst>
                  <a:outerShdw blurRad="50800" dist="38100" dir="2700000" algn="tl" rotWithShape="0">
                    <a:prstClr val="black">
                      <a:alpha val="40000"/>
                    </a:prstClr>
                  </a:outerShdw>
                </a:effectLst>
                <a:latin typeface="Arial Regular"/>
              </a:rPr>
              <a:t>Pathways analyses</a:t>
            </a:r>
          </a:p>
          <a:p>
            <a:r>
              <a:rPr lang="en-US" sz="2400" dirty="0">
                <a:solidFill>
                  <a:schemeClr val="accent1"/>
                </a:solidFill>
                <a:latin typeface="Arial Regular"/>
              </a:rPr>
              <a:t>It is the analyses of sets of genes that are related to each other biologically. It helps interpret the data in the context of diseases, biological processes, pathways and networks.   </a:t>
            </a:r>
            <a:r>
              <a:rPr lang="en-US" sz="2400" dirty="0">
                <a:latin typeface="Arial Regular"/>
              </a:rPr>
              <a:t> </a:t>
            </a:r>
          </a:p>
        </p:txBody>
      </p:sp>
    </p:spTree>
    <p:extLst>
      <p:ext uri="{BB962C8B-B14F-4D97-AF65-F5344CB8AC3E}">
        <p14:creationId xmlns:p14="http://schemas.microsoft.com/office/powerpoint/2010/main" val="397748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dirty="0"/>
              <a:t>General limitations of Pathways Analysis methods</a:t>
            </a:r>
          </a:p>
        </p:txBody>
      </p:sp>
      <p:sp>
        <p:nvSpPr>
          <p:cNvPr id="3" name="Content Placeholder 2"/>
          <p:cNvSpPr>
            <a:spLocks noGrp="1"/>
          </p:cNvSpPr>
          <p:nvPr>
            <p:ph idx="1"/>
          </p:nvPr>
        </p:nvSpPr>
        <p:spPr/>
        <p:txBody>
          <a:bodyPr/>
          <a:lstStyle/>
          <a:p>
            <a:pPr>
              <a:lnSpc>
                <a:spcPct val="140000"/>
              </a:lnSpc>
            </a:pPr>
            <a:r>
              <a:rPr lang="en-US" dirty="0"/>
              <a:t>Incomplete annotation of genes and isoforms</a:t>
            </a:r>
          </a:p>
          <a:p>
            <a:pPr>
              <a:lnSpc>
                <a:spcPct val="140000"/>
              </a:lnSpc>
            </a:pPr>
            <a:r>
              <a:rPr lang="en-US" dirty="0"/>
              <a:t>Missing cell type specific information</a:t>
            </a:r>
          </a:p>
          <a:p>
            <a:pPr>
              <a:lnSpc>
                <a:spcPct val="140000"/>
              </a:lnSpc>
            </a:pPr>
            <a:r>
              <a:rPr lang="en-US" dirty="0"/>
              <a:t>Inability to understand pathway dynamics and how one pathway affects another one</a:t>
            </a:r>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11</a:t>
            </a:fld>
            <a:endParaRPr lang="en-US" dirty="0">
              <a:latin typeface="Arial Regular"/>
            </a:endParaRPr>
          </a:p>
        </p:txBody>
      </p:sp>
    </p:spTree>
    <p:extLst>
      <p:ext uri="{BB962C8B-B14F-4D97-AF65-F5344CB8AC3E}">
        <p14:creationId xmlns:p14="http://schemas.microsoft.com/office/powerpoint/2010/main" val="1882135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4000" dirty="0"/>
              <a:t>Pathway Databases and tools</a:t>
            </a:r>
          </a:p>
        </p:txBody>
      </p:sp>
      <p:sp>
        <p:nvSpPr>
          <p:cNvPr id="3" name="Content Placeholder 2"/>
          <p:cNvSpPr>
            <a:spLocks noGrp="1"/>
          </p:cNvSpPr>
          <p:nvPr>
            <p:ph idx="1"/>
          </p:nvPr>
        </p:nvSpPr>
        <p:spPr/>
        <p:txBody>
          <a:bodyPr>
            <a:normAutofit fontScale="92500" lnSpcReduction="10000"/>
          </a:bodyPr>
          <a:lstStyle/>
          <a:p>
            <a:pPr marL="0" indent="0">
              <a:lnSpc>
                <a:spcPct val="150000"/>
              </a:lnSpc>
              <a:buNone/>
            </a:pPr>
            <a:r>
              <a:rPr lang="en-US" dirty="0"/>
              <a:t>Some commercial tools: </a:t>
            </a:r>
          </a:p>
          <a:p>
            <a:pPr>
              <a:lnSpc>
                <a:spcPct val="150000"/>
              </a:lnSpc>
            </a:pPr>
            <a:r>
              <a:rPr lang="en-US" dirty="0"/>
              <a:t>Manually curated database:</a:t>
            </a:r>
          </a:p>
          <a:p>
            <a:pPr lvl="2">
              <a:lnSpc>
                <a:spcPct val="150000"/>
              </a:lnSpc>
            </a:pPr>
            <a:r>
              <a:rPr lang="en-US" dirty="0"/>
              <a:t>Ingenuity Pathways </a:t>
            </a:r>
            <a:r>
              <a:rPr lang="en-US" u="sng" dirty="0">
                <a:hlinkClick r:id="rId3"/>
              </a:rPr>
              <a:t>http://ingenuity.com/</a:t>
            </a:r>
            <a:r>
              <a:rPr lang="en-US" dirty="0"/>
              <a:t> </a:t>
            </a:r>
          </a:p>
          <a:p>
            <a:pPr lvl="2">
              <a:lnSpc>
                <a:spcPct val="150000"/>
              </a:lnSpc>
            </a:pPr>
            <a:r>
              <a:rPr lang="en-US" dirty="0" err="1"/>
              <a:t>GeneGo</a:t>
            </a:r>
            <a:r>
              <a:rPr lang="en-US" dirty="0"/>
              <a:t> </a:t>
            </a:r>
            <a:r>
              <a:rPr lang="en-US" dirty="0" err="1"/>
              <a:t>Metacore</a:t>
            </a:r>
            <a:r>
              <a:rPr lang="en-US" dirty="0"/>
              <a:t> </a:t>
            </a:r>
            <a:r>
              <a:rPr lang="en-US" u="sng" dirty="0">
                <a:hlinkClick r:id="rId4"/>
              </a:rPr>
              <a:t>http://www.genego.com/</a:t>
            </a:r>
            <a:r>
              <a:rPr lang="en-US" dirty="0"/>
              <a:t> </a:t>
            </a:r>
          </a:p>
          <a:p>
            <a:pPr>
              <a:lnSpc>
                <a:spcPct val="150000"/>
              </a:lnSpc>
            </a:pPr>
            <a:r>
              <a:rPr lang="en-US" dirty="0"/>
              <a:t>Text processing:</a:t>
            </a:r>
          </a:p>
          <a:p>
            <a:pPr lvl="2">
              <a:lnSpc>
                <a:spcPct val="150000"/>
              </a:lnSpc>
            </a:pPr>
            <a:r>
              <a:rPr lang="en-US" dirty="0"/>
              <a:t>Pathway Studio </a:t>
            </a:r>
          </a:p>
          <a:p>
            <a:pPr marL="914400" lvl="2" indent="0">
              <a:lnSpc>
                <a:spcPct val="150000"/>
              </a:lnSpc>
              <a:buNone/>
            </a:pPr>
            <a:r>
              <a:rPr lang="en-US" dirty="0"/>
              <a:t>   </a:t>
            </a:r>
            <a:r>
              <a:rPr lang="en-US" dirty="0">
                <a:hlinkClick r:id="rId5"/>
              </a:rPr>
              <a:t>https://www.elsevier.com/solutions/pathway-studio-biological-research</a:t>
            </a:r>
            <a:r>
              <a:rPr lang="en-US" dirty="0"/>
              <a:t> </a:t>
            </a:r>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12</a:t>
            </a:fld>
            <a:endParaRPr lang="en-US" dirty="0">
              <a:latin typeface="Arial Regular"/>
            </a:endParaRPr>
          </a:p>
        </p:txBody>
      </p:sp>
    </p:spTree>
    <p:extLst>
      <p:ext uri="{BB962C8B-B14F-4D97-AF65-F5344CB8AC3E}">
        <p14:creationId xmlns:p14="http://schemas.microsoft.com/office/powerpoint/2010/main" val="2360778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5071" y="180108"/>
            <a:ext cx="9621983" cy="886691"/>
          </a:xfrm>
        </p:spPr>
        <p:txBody>
          <a:bodyPr>
            <a:normAutofit/>
          </a:bodyPr>
          <a:lstStyle/>
          <a:p>
            <a:r>
              <a:rPr lang="en-US" sz="2800" b="1" dirty="0"/>
              <a:t>Web and </a:t>
            </a:r>
            <a:r>
              <a:rPr lang="en-US" sz="2800" dirty="0"/>
              <a:t>open source p</a:t>
            </a:r>
            <a:r>
              <a:rPr lang="en-US" sz="2800" b="1" dirty="0"/>
              <a:t>athways databases and tools</a:t>
            </a:r>
          </a:p>
        </p:txBody>
      </p:sp>
      <p:sp>
        <p:nvSpPr>
          <p:cNvPr id="3" name="Content Placeholder 2"/>
          <p:cNvSpPr>
            <a:spLocks noGrp="1"/>
          </p:cNvSpPr>
          <p:nvPr>
            <p:ph idx="1"/>
          </p:nvPr>
        </p:nvSpPr>
        <p:spPr>
          <a:xfrm>
            <a:off x="886691" y="1524001"/>
            <a:ext cx="10363200" cy="4738254"/>
          </a:xfrm>
        </p:spPr>
        <p:txBody>
          <a:bodyPr>
            <a:normAutofit lnSpcReduction="10000"/>
          </a:bodyPr>
          <a:lstStyle/>
          <a:p>
            <a:r>
              <a:rPr lang="en-US" sz="2000" dirty="0">
                <a:solidFill>
                  <a:srgbClr val="000000"/>
                </a:solidFill>
                <a:latin typeface="Arial" panose="020B0604020202020204" pitchFamily="34" charset="0"/>
                <a:cs typeface="Arial" panose="020B0604020202020204" pitchFamily="34" charset="0"/>
              </a:rPr>
              <a:t>Comprehensive Databases for Pathways: </a:t>
            </a:r>
          </a:p>
          <a:p>
            <a:pPr lvl="1"/>
            <a:r>
              <a:rPr lang="en-US" sz="2000" dirty="0">
                <a:solidFill>
                  <a:srgbClr val="000000"/>
                </a:solidFill>
                <a:latin typeface="Arial" panose="020B0604020202020204" pitchFamily="34" charset="0"/>
                <a:cs typeface="Arial" panose="020B0604020202020204" pitchFamily="34" charset="0"/>
              </a:rPr>
              <a:t>KEGG </a:t>
            </a:r>
            <a:r>
              <a:rPr lang="en-US" sz="2000" dirty="0">
                <a:solidFill>
                  <a:srgbClr val="000000"/>
                </a:solidFill>
                <a:latin typeface="Arial" panose="020B0604020202020204" pitchFamily="34" charset="0"/>
                <a:cs typeface="Arial" panose="020B0604020202020204" pitchFamily="34" charset="0"/>
                <a:hlinkClick r:id="rId3"/>
              </a:rPr>
              <a:t>http://www.genome.jp/kegg/pathway.html</a:t>
            </a:r>
            <a:endParaRPr lang="en-US" sz="2000" dirty="0">
              <a:solidFill>
                <a:srgbClr val="000000"/>
              </a:solidFill>
              <a:latin typeface="Arial" panose="020B0604020202020204" pitchFamily="34" charset="0"/>
              <a:cs typeface="Arial" panose="020B0604020202020204" pitchFamily="34" charset="0"/>
            </a:endParaRPr>
          </a:p>
          <a:p>
            <a:pPr lvl="1"/>
            <a:r>
              <a:rPr lang="en-US" sz="2000" dirty="0" err="1">
                <a:solidFill>
                  <a:srgbClr val="000000"/>
                </a:solidFill>
                <a:latin typeface="Arial" panose="020B0604020202020204" pitchFamily="34" charset="0"/>
                <a:cs typeface="Arial" panose="020B0604020202020204" pitchFamily="34" charset="0"/>
              </a:rPr>
              <a:t>WikiPathways</a:t>
            </a:r>
            <a:r>
              <a:rPr lang="en-US" sz="2000" dirty="0">
                <a:solidFill>
                  <a:srgbClr val="000000"/>
                </a:solidFill>
                <a:latin typeface="Arial" panose="020B0604020202020204" pitchFamily="34" charset="0"/>
                <a:cs typeface="Arial" panose="020B0604020202020204" pitchFamily="34" charset="0"/>
              </a:rPr>
              <a:t> </a:t>
            </a:r>
            <a:r>
              <a:rPr lang="en-US" sz="2000" dirty="0">
                <a:solidFill>
                  <a:srgbClr val="000000"/>
                </a:solidFill>
                <a:latin typeface="Arial" panose="020B0604020202020204" pitchFamily="34" charset="0"/>
                <a:cs typeface="Arial" panose="020B0604020202020204" pitchFamily="34" charset="0"/>
                <a:hlinkClick r:id="rId4"/>
              </a:rPr>
              <a:t>http://www.wikipathways.org</a:t>
            </a:r>
            <a:endParaRPr lang="en-US" sz="2000" dirty="0">
              <a:solidFill>
                <a:srgbClr val="000000"/>
              </a:solidFill>
              <a:latin typeface="Arial" panose="020B0604020202020204" pitchFamily="34" charset="0"/>
              <a:cs typeface="Arial" panose="020B0604020202020204" pitchFamily="34" charset="0"/>
            </a:endParaRPr>
          </a:p>
          <a:p>
            <a:pPr lvl="1"/>
            <a:r>
              <a:rPr lang="en-US" sz="2000" dirty="0" err="1">
                <a:solidFill>
                  <a:srgbClr val="000000"/>
                </a:solidFill>
                <a:latin typeface="Arial" panose="020B0604020202020204" pitchFamily="34" charset="0"/>
                <a:cs typeface="Arial" panose="020B0604020202020204" pitchFamily="34" charset="0"/>
              </a:rPr>
              <a:t>Reactome</a:t>
            </a:r>
            <a:r>
              <a:rPr lang="en-US" sz="2000" dirty="0">
                <a:solidFill>
                  <a:srgbClr val="000000"/>
                </a:solidFill>
                <a:latin typeface="Arial" panose="020B0604020202020204" pitchFamily="34" charset="0"/>
                <a:cs typeface="Arial" panose="020B0604020202020204" pitchFamily="34" charset="0"/>
              </a:rPr>
              <a:t> </a:t>
            </a:r>
            <a:r>
              <a:rPr lang="en-US" sz="2000" dirty="0">
                <a:solidFill>
                  <a:srgbClr val="000000"/>
                </a:solidFill>
                <a:latin typeface="Arial" panose="020B0604020202020204" pitchFamily="34" charset="0"/>
                <a:cs typeface="Arial" panose="020B0604020202020204" pitchFamily="34" charset="0"/>
                <a:hlinkClick r:id="rId5"/>
              </a:rPr>
              <a:t>http://www.reactome.org/</a:t>
            </a:r>
            <a:endParaRPr lang="en-US" sz="2000" dirty="0">
              <a:solidFill>
                <a:srgbClr val="000000"/>
              </a:solidFill>
              <a:latin typeface="Arial" panose="020B0604020202020204" pitchFamily="34" charset="0"/>
              <a:cs typeface="Arial" panose="020B0604020202020204" pitchFamily="34" charset="0"/>
            </a:endParaRPr>
          </a:p>
          <a:p>
            <a:pPr lvl="1"/>
            <a:r>
              <a:rPr lang="en-US" sz="2000" dirty="0">
                <a:solidFill>
                  <a:srgbClr val="000000"/>
                </a:solidFill>
                <a:latin typeface="Arial" panose="020B0604020202020204" pitchFamily="34" charset="0"/>
                <a:cs typeface="Arial" panose="020B0604020202020204" pitchFamily="34" charset="0"/>
              </a:rPr>
              <a:t>Pathway Commons http://</a:t>
            </a:r>
            <a:r>
              <a:rPr lang="en-US" sz="2000" dirty="0" err="1">
                <a:solidFill>
                  <a:srgbClr val="000000"/>
                </a:solidFill>
                <a:latin typeface="Arial" panose="020B0604020202020204" pitchFamily="34" charset="0"/>
                <a:cs typeface="Arial" panose="020B0604020202020204" pitchFamily="34" charset="0"/>
              </a:rPr>
              <a:t>www.pathwaycommons.org</a:t>
            </a:r>
            <a:r>
              <a:rPr lang="en-US" sz="2000" dirty="0">
                <a:solidFill>
                  <a:srgbClr val="000000"/>
                </a:solidFill>
                <a:latin typeface="Arial" panose="020B0604020202020204" pitchFamily="34" charset="0"/>
                <a:cs typeface="Arial" panose="020B0604020202020204" pitchFamily="34" charset="0"/>
              </a:rPr>
              <a:t>/pc2/</a:t>
            </a:r>
          </a:p>
          <a:p>
            <a:pPr lvl="1"/>
            <a:r>
              <a:rPr lang="en-US" sz="2000" dirty="0" err="1">
                <a:solidFill>
                  <a:srgbClr val="000000"/>
                </a:solidFill>
                <a:latin typeface="Arial" panose="020B0604020202020204" pitchFamily="34" charset="0"/>
                <a:cs typeface="Arial" panose="020B0604020202020204" pitchFamily="34" charset="0"/>
              </a:rPr>
              <a:t>MSigDB</a:t>
            </a:r>
            <a:r>
              <a:rPr lang="en-US" sz="2000" dirty="0">
                <a:solidFill>
                  <a:srgbClr val="000000"/>
                </a:solidFill>
                <a:latin typeface="Arial" panose="020B0604020202020204" pitchFamily="34" charset="0"/>
                <a:cs typeface="Arial" panose="020B0604020202020204" pitchFamily="34" charset="0"/>
              </a:rPr>
              <a:t>- </a:t>
            </a:r>
            <a:r>
              <a:rPr lang="en-US" sz="2000" dirty="0">
                <a:solidFill>
                  <a:srgbClr val="000000"/>
                </a:solidFill>
                <a:latin typeface="Arial" panose="020B0604020202020204" pitchFamily="34" charset="0"/>
                <a:cs typeface="Arial" panose="020B0604020202020204" pitchFamily="34" charset="0"/>
                <a:hlinkClick r:id="rId6"/>
              </a:rPr>
              <a:t>http://www.broadinstitute.org/gsea/msigdb/index.jsp</a:t>
            </a:r>
            <a:r>
              <a:rPr lang="en-US" sz="2000" dirty="0">
                <a:solidFill>
                  <a:srgbClr val="000000"/>
                </a:solidFill>
                <a:latin typeface="Arial" panose="020B0604020202020204" pitchFamily="34" charset="0"/>
                <a:cs typeface="Arial" panose="020B0604020202020204" pitchFamily="34" charset="0"/>
              </a:rPr>
              <a:t> </a:t>
            </a:r>
          </a:p>
          <a:p>
            <a:pPr lvl="1"/>
            <a:endParaRPr lang="en-US" sz="2000" dirty="0">
              <a:solidFill>
                <a:srgbClr val="000000"/>
              </a:solidFill>
              <a:latin typeface="Arial" panose="020B0604020202020204" pitchFamily="34" charset="0"/>
              <a:cs typeface="Arial" panose="020B0604020202020204" pitchFamily="34" charset="0"/>
            </a:endParaRPr>
          </a:p>
          <a:p>
            <a:r>
              <a:rPr lang="en-US" sz="2000" dirty="0">
                <a:solidFill>
                  <a:srgbClr val="000000"/>
                </a:solidFill>
                <a:latin typeface="Arial" panose="020B0604020202020204" pitchFamily="34" charset="0"/>
                <a:cs typeface="Arial" panose="020B0604020202020204" pitchFamily="34" charset="0"/>
              </a:rPr>
              <a:t>Selected Tools for enrichment and pathways analysis: </a:t>
            </a:r>
          </a:p>
          <a:p>
            <a:pPr lvl="1"/>
            <a:r>
              <a:rPr lang="en-US" sz="2000" dirty="0">
                <a:solidFill>
                  <a:srgbClr val="000000"/>
                </a:solidFill>
                <a:latin typeface="Arial" panose="020B0604020202020204" pitchFamily="34" charset="0"/>
                <a:cs typeface="Arial" panose="020B0604020202020204" pitchFamily="34" charset="0"/>
              </a:rPr>
              <a:t>DAVID Bioinformatics </a:t>
            </a:r>
            <a:r>
              <a:rPr lang="en-US" sz="2000" u="sng" dirty="0">
                <a:latin typeface="Arial" panose="020B0604020202020204" pitchFamily="34" charset="0"/>
                <a:cs typeface="Arial" panose="020B0604020202020204" pitchFamily="34" charset="0"/>
                <a:hlinkClick r:id="rId7"/>
              </a:rPr>
              <a:t>http://david.abcc.ncifcrf.gov:8080/</a:t>
            </a:r>
            <a:endParaRPr lang="en-US" sz="2000" u="sng" dirty="0">
              <a:latin typeface="Arial" panose="020B0604020202020204" pitchFamily="34" charset="0"/>
              <a:cs typeface="Arial" panose="020B0604020202020204" pitchFamily="34" charset="0"/>
            </a:endParaRPr>
          </a:p>
          <a:p>
            <a:pPr lvl="1"/>
            <a:r>
              <a:rPr lang="en-US" sz="2000" u="sng" dirty="0" err="1">
                <a:latin typeface="Arial" panose="020B0604020202020204" pitchFamily="34" charset="0"/>
                <a:cs typeface="Arial" panose="020B0604020202020204" pitchFamily="34" charset="0"/>
              </a:rPr>
              <a:t>g:Profiler</a:t>
            </a:r>
            <a:r>
              <a:rPr lang="en-US" sz="2000" u="sng" dirty="0">
                <a:latin typeface="Arial" panose="020B0604020202020204" pitchFamily="34" charset="0"/>
                <a:cs typeface="Arial" panose="020B0604020202020204" pitchFamily="34" charset="0"/>
              </a:rPr>
              <a:t> </a:t>
            </a:r>
            <a:r>
              <a:rPr lang="en-US" sz="2000" u="sng" dirty="0">
                <a:latin typeface="Arial" panose="020B0604020202020204" pitchFamily="34" charset="0"/>
                <a:cs typeface="Arial" panose="020B0604020202020204" pitchFamily="34" charset="0"/>
                <a:hlinkClick r:id="rId8"/>
              </a:rPr>
              <a:t>http://biit.cs.ut.ee/gprofiler/</a:t>
            </a:r>
            <a:endParaRPr lang="en-US" sz="2000" u="sng" dirty="0">
              <a:latin typeface="Arial" panose="020B0604020202020204" pitchFamily="34" charset="0"/>
              <a:cs typeface="Arial" panose="020B0604020202020204" pitchFamily="34" charset="0"/>
            </a:endParaRPr>
          </a:p>
          <a:p>
            <a:pPr lvl="1"/>
            <a:r>
              <a:rPr lang="en-US" sz="2000" u="sng" dirty="0">
                <a:latin typeface="Arial" panose="020B0604020202020204" pitchFamily="34" charset="0"/>
                <a:cs typeface="Arial" panose="020B0604020202020204" pitchFamily="34" charset="0"/>
              </a:rPr>
              <a:t>Gene Ontology enrichment </a:t>
            </a:r>
            <a:r>
              <a:rPr lang="en-US" sz="2000" u="sng" dirty="0">
                <a:latin typeface="Arial" panose="020B0604020202020204" pitchFamily="34" charset="0"/>
                <a:cs typeface="Arial" panose="020B0604020202020204" pitchFamily="34" charset="0"/>
                <a:hlinkClick r:id="rId9"/>
              </a:rPr>
              <a:t>http://geneontology.org/page/go-enrichment-analysis</a:t>
            </a:r>
            <a:endParaRPr lang="en-US" sz="2000" u="sng" dirty="0">
              <a:latin typeface="Arial" panose="020B0604020202020204" pitchFamily="34" charset="0"/>
              <a:cs typeface="Arial" panose="020B0604020202020204" pitchFamily="34" charset="0"/>
            </a:endParaRPr>
          </a:p>
          <a:p>
            <a:pPr lvl="1"/>
            <a:r>
              <a:rPr lang="en-US" sz="2000" u="sng" dirty="0" err="1">
                <a:solidFill>
                  <a:srgbClr val="000000"/>
                </a:solidFill>
                <a:latin typeface="Arial" panose="020B0604020202020204" pitchFamily="34" charset="0"/>
                <a:cs typeface="Arial" panose="020B0604020202020204" pitchFamily="34" charset="0"/>
              </a:rPr>
              <a:t>ConsensusPathDB</a:t>
            </a:r>
            <a:r>
              <a:rPr lang="en-US" sz="2000" u="sng" dirty="0">
                <a:solidFill>
                  <a:srgbClr val="000000"/>
                </a:solidFill>
                <a:latin typeface="Arial" panose="020B0604020202020204" pitchFamily="34" charset="0"/>
                <a:cs typeface="Arial" panose="020B0604020202020204" pitchFamily="34" charset="0"/>
              </a:rPr>
              <a:t> </a:t>
            </a:r>
            <a:r>
              <a:rPr lang="en-US" sz="2000" u="sng" dirty="0">
                <a:solidFill>
                  <a:srgbClr val="000000"/>
                </a:solidFill>
                <a:latin typeface="Arial" panose="020B0604020202020204" pitchFamily="34" charset="0"/>
                <a:cs typeface="Arial" panose="020B0604020202020204" pitchFamily="34" charset="0"/>
                <a:hlinkClick r:id="rId10"/>
              </a:rPr>
              <a:t>http://cpdb.molgen.mpg.de</a:t>
            </a:r>
            <a:r>
              <a:rPr lang="en-US" sz="2000" u="sng" dirty="0">
                <a:solidFill>
                  <a:srgbClr val="000000"/>
                </a:solidFill>
                <a:latin typeface="Arial" panose="020B0604020202020204" pitchFamily="34" charset="0"/>
                <a:cs typeface="Arial" panose="020B0604020202020204" pitchFamily="34" charset="0"/>
              </a:rPr>
              <a:t> </a:t>
            </a:r>
          </a:p>
          <a:p>
            <a:pPr lvl="1"/>
            <a:r>
              <a:rPr lang="en-US" sz="2000" u="sng" dirty="0" err="1">
                <a:solidFill>
                  <a:srgbClr val="000000"/>
                </a:solidFill>
                <a:latin typeface="Arial" panose="020B0604020202020204" pitchFamily="34" charset="0"/>
                <a:cs typeface="Arial" panose="020B0604020202020204" pitchFamily="34" charset="0"/>
              </a:rPr>
              <a:t>Enrichr</a:t>
            </a:r>
            <a:r>
              <a:rPr lang="en-US" sz="2000" u="sng" dirty="0">
                <a:solidFill>
                  <a:srgbClr val="000000"/>
                </a:solidFill>
                <a:latin typeface="Arial" panose="020B0604020202020204" pitchFamily="34" charset="0"/>
                <a:cs typeface="Arial" panose="020B0604020202020204" pitchFamily="34" charset="0"/>
              </a:rPr>
              <a:t> </a:t>
            </a:r>
            <a:r>
              <a:rPr lang="en-US" sz="2000" u="sng" dirty="0">
                <a:solidFill>
                  <a:srgbClr val="000000"/>
                </a:solidFill>
                <a:latin typeface="Arial" panose="020B0604020202020204" pitchFamily="34" charset="0"/>
                <a:cs typeface="Arial" panose="020B0604020202020204" pitchFamily="34" charset="0"/>
                <a:hlinkClick r:id="rId11"/>
              </a:rPr>
              <a:t>http://amp.pharm.mssm.edu/Enrichr/</a:t>
            </a:r>
            <a:r>
              <a:rPr lang="en-US" sz="2000" u="sng" dirty="0">
                <a:solidFill>
                  <a:srgbClr val="000000"/>
                </a:solidFill>
                <a:latin typeface="Arial" panose="020B0604020202020204" pitchFamily="34" charset="0"/>
                <a:cs typeface="Arial" panose="020B0604020202020204" pitchFamily="34" charset="0"/>
              </a:rPr>
              <a:t> </a:t>
            </a:r>
            <a:endParaRPr lang="en-US" sz="2000" dirty="0">
              <a:solidFill>
                <a:srgbClr val="000000"/>
              </a:solidFill>
              <a:latin typeface="Arial" panose="020B0604020202020204" pitchFamily="34" charset="0"/>
              <a:cs typeface="Arial" panose="020B0604020202020204" pitchFamily="34" charset="0"/>
            </a:endParaRPr>
          </a:p>
          <a:p>
            <a:pPr lvl="1"/>
            <a:endParaRPr lang="en-US" sz="2000" dirty="0">
              <a:solidFill>
                <a:srgbClr val="000000"/>
              </a:solidFill>
              <a:latin typeface="Arial" panose="020B0604020202020204" pitchFamily="34" charset="0"/>
              <a:cs typeface="Arial" panose="020B0604020202020204" pitchFamily="34" charset="0"/>
            </a:endParaRPr>
          </a:p>
          <a:p>
            <a:pPr lvl="1"/>
            <a:endParaRPr lang="en-US" sz="2000" dirty="0">
              <a:solidFill>
                <a:srgbClr val="000000"/>
              </a:solidFill>
              <a:latin typeface="Arial" panose="020B0604020202020204" pitchFamily="34" charset="0"/>
              <a:cs typeface="Arial" panose="020B0604020202020204" pitchFamily="34" charset="0"/>
            </a:endParaRPr>
          </a:p>
          <a:p>
            <a:endParaRPr lang="en-US" sz="2000" dirty="0">
              <a:solidFill>
                <a:srgbClr val="000000"/>
              </a:solidFill>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13</a:t>
            </a:fld>
            <a:endParaRPr lang="en-US" dirty="0">
              <a:latin typeface="Arial Regular"/>
            </a:endParaRPr>
          </a:p>
        </p:txBody>
      </p:sp>
    </p:spTree>
    <p:extLst>
      <p:ext uri="{BB962C8B-B14F-4D97-AF65-F5344CB8AC3E}">
        <p14:creationId xmlns:p14="http://schemas.microsoft.com/office/powerpoint/2010/main" val="1192910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 Ontology (</a:t>
            </a:r>
            <a:r>
              <a:rPr lang="en-US" dirty="0" err="1"/>
              <a:t>geneontology.org</a:t>
            </a:r>
            <a:r>
              <a:rPr lang="en-US" dirty="0"/>
              <a:t>)</a:t>
            </a:r>
          </a:p>
        </p:txBody>
      </p:sp>
      <p:sp>
        <p:nvSpPr>
          <p:cNvPr id="3" name="Content Placeholder 2"/>
          <p:cNvSpPr>
            <a:spLocks noGrp="1"/>
          </p:cNvSpPr>
          <p:nvPr>
            <p:ph idx="1"/>
          </p:nvPr>
        </p:nvSpPr>
        <p:spPr/>
        <p:txBody>
          <a:bodyPr/>
          <a:lstStyle/>
          <a:p>
            <a:r>
              <a:rPr lang="en-US" sz="2300" dirty="0"/>
              <a:t>Bioinformatics initiative with the aim of standardizing the representation of gene and gene product attributes across species and databases.</a:t>
            </a:r>
          </a:p>
          <a:p>
            <a:endParaRPr lang="en-US" sz="2300" dirty="0"/>
          </a:p>
          <a:p>
            <a:r>
              <a:rPr lang="en-US" sz="2300" dirty="0"/>
              <a:t>GO describes how gene products behave in a cellular context.  It consists of three controlled vocabularies:</a:t>
            </a:r>
          </a:p>
          <a:p>
            <a:pPr lvl="1"/>
            <a:r>
              <a:rPr lang="en-US" sz="1800" dirty="0"/>
              <a:t>Molecular function (what does the gene product do?)</a:t>
            </a:r>
          </a:p>
          <a:p>
            <a:pPr lvl="1"/>
            <a:r>
              <a:rPr lang="en-US" sz="1800" dirty="0"/>
              <a:t>Biological process (why does it perform the activity?)</a:t>
            </a:r>
          </a:p>
          <a:p>
            <a:pPr lvl="1"/>
            <a:r>
              <a:rPr lang="en-US" sz="1800" dirty="0"/>
              <a:t>Cellular component (where does it act?)</a:t>
            </a:r>
          </a:p>
          <a:p>
            <a:pPr lvl="1"/>
            <a:endParaRPr lang="en-US" sz="2300" dirty="0"/>
          </a:p>
          <a:p>
            <a:r>
              <a:rPr lang="en-US" sz="2300" dirty="0"/>
              <a:t>It is very general and is available for a large number of organisms (&gt;40 species).</a:t>
            </a:r>
          </a:p>
          <a:p>
            <a:endParaRPr lang="en-US" dirty="0"/>
          </a:p>
          <a:p>
            <a:pPr marL="0" indent="0">
              <a:buNone/>
            </a:pPr>
            <a:endParaRPr lang="en-US" dirty="0"/>
          </a:p>
          <a:p>
            <a:endParaRPr lang="en-US" dirty="0"/>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14</a:t>
            </a:fld>
            <a:endParaRPr lang="en-US" dirty="0">
              <a:latin typeface="Arial Regular"/>
            </a:endParaRPr>
          </a:p>
        </p:txBody>
      </p:sp>
    </p:spTree>
    <p:extLst>
      <p:ext uri="{BB962C8B-B14F-4D97-AF65-F5344CB8AC3E}">
        <p14:creationId xmlns:p14="http://schemas.microsoft.com/office/powerpoint/2010/main" val="3563991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61751" y="152400"/>
            <a:ext cx="11528467" cy="1862048"/>
          </a:xfrm>
          <a:prstGeom prst="rect">
            <a:avLst/>
          </a:prstGeom>
        </p:spPr>
        <p:txBody>
          <a:bodyPr wrap="square">
            <a:spAutoFit/>
          </a:bodyPr>
          <a:lstStyle/>
          <a:p>
            <a:r>
              <a:rPr lang="en-US" sz="2300" dirty="0">
                <a:solidFill>
                  <a:srgbClr val="000000"/>
                </a:solidFill>
                <a:latin typeface="Symbol"/>
                <a:ea typeface="Symbol"/>
                <a:cs typeface="Symbol"/>
              </a:rPr>
              <a:t>•</a:t>
            </a:r>
            <a:r>
              <a:rPr lang="en-US" sz="2300" dirty="0">
                <a:solidFill>
                  <a:srgbClr val="000000"/>
                </a:solidFill>
                <a:latin typeface="Arial Regular"/>
                <a:ea typeface="Calibri"/>
                <a:cs typeface="Calibri"/>
              </a:rPr>
              <a:t>In the Gene Ontology, each term is linked by the relationships “is a”, “part of” or “regulates”.</a:t>
            </a:r>
          </a:p>
          <a:p>
            <a:endParaRPr lang="en-US" sz="2300" dirty="0">
              <a:solidFill>
                <a:srgbClr val="000000"/>
              </a:solidFill>
              <a:latin typeface="Arial Regular"/>
              <a:ea typeface="Calibri"/>
              <a:cs typeface="Calibri"/>
            </a:endParaRPr>
          </a:p>
          <a:p>
            <a:pPr>
              <a:buFont typeface="Arial"/>
              <a:buChar char="•"/>
            </a:pPr>
            <a:r>
              <a:rPr lang="en-US" sz="2300" dirty="0">
                <a:solidFill>
                  <a:srgbClr val="000000"/>
                </a:solidFill>
                <a:latin typeface="Arial Regular"/>
                <a:ea typeface="Calibri"/>
                <a:cs typeface="Calibri"/>
              </a:rPr>
              <a:t>Annotating genes with GO terms allows sharing of gene information by facilitating queries.  Searching is possible by GO Terms or GO IDs </a:t>
            </a:r>
          </a:p>
        </p:txBody>
      </p:sp>
      <p:pic>
        <p:nvPicPr>
          <p:cNvPr id="3" name="Picture 2"/>
          <p:cNvPicPr>
            <a:picLocks noChangeAspect="1"/>
          </p:cNvPicPr>
          <p:nvPr/>
        </p:nvPicPr>
        <p:blipFill>
          <a:blip r:embed="rId3"/>
          <a:stretch>
            <a:fillRect/>
          </a:stretch>
        </p:blipFill>
        <p:spPr>
          <a:xfrm>
            <a:off x="637308" y="2014448"/>
            <a:ext cx="10569535" cy="4622573"/>
          </a:xfrm>
          <a:prstGeom prst="rect">
            <a:avLst/>
          </a:prstGeom>
        </p:spPr>
      </p:pic>
      <p:sp>
        <p:nvSpPr>
          <p:cNvPr id="5" name="Slide Number Placeholder 4"/>
          <p:cNvSpPr>
            <a:spLocks noGrp="1"/>
          </p:cNvSpPr>
          <p:nvPr>
            <p:ph type="sldNum" sz="quarter" idx="4294967295"/>
          </p:nvPr>
        </p:nvSpPr>
        <p:spPr/>
        <p:txBody>
          <a:bodyPr/>
          <a:lstStyle/>
          <a:p>
            <a:fld id="{0235576B-7F3C-4840-ADD7-A9DF1158E3A5}" type="slidenum">
              <a:rPr lang="en-US" smtClean="0"/>
              <a:pPr/>
              <a:t>15</a:t>
            </a:fld>
            <a:endParaRPr lang="en-US"/>
          </a:p>
        </p:txBody>
      </p:sp>
    </p:spTree>
    <p:extLst>
      <p:ext uri="{BB962C8B-B14F-4D97-AF65-F5344CB8AC3E}">
        <p14:creationId xmlns:p14="http://schemas.microsoft.com/office/powerpoint/2010/main" val="19440400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2600" y="152400"/>
            <a:ext cx="8229600" cy="969962"/>
          </a:xfrm>
        </p:spPr>
        <p:txBody>
          <a:bodyPr/>
          <a:lstStyle/>
          <a:p>
            <a:r>
              <a:rPr lang="en-US" dirty="0"/>
              <a:t>Gene Ontology</a:t>
            </a:r>
          </a:p>
        </p:txBody>
      </p:sp>
      <p:pic>
        <p:nvPicPr>
          <p:cNvPr id="35843" name="Picture 3"/>
          <p:cNvPicPr>
            <a:picLocks noChangeAspect="1" noChangeArrowheads="1"/>
          </p:cNvPicPr>
          <p:nvPr/>
        </p:nvPicPr>
        <p:blipFill>
          <a:blip r:embed="rId2"/>
          <a:srcRect t="4254" b="38872"/>
          <a:stretch>
            <a:fillRect/>
          </a:stretch>
        </p:blipFill>
        <p:spPr bwMode="auto">
          <a:xfrm>
            <a:off x="1981201" y="3124201"/>
            <a:ext cx="3967377" cy="3022805"/>
          </a:xfrm>
          <a:prstGeom prst="rect">
            <a:avLst/>
          </a:prstGeom>
          <a:noFill/>
          <a:ln w="9525">
            <a:solidFill>
              <a:srgbClr val="808080"/>
            </a:solidFill>
            <a:miter lim="800000"/>
            <a:headEnd/>
            <a:tailEnd/>
          </a:ln>
          <a:effectLst/>
        </p:spPr>
      </p:pic>
      <p:pic>
        <p:nvPicPr>
          <p:cNvPr id="35844" name="Picture 4"/>
          <p:cNvPicPr>
            <a:picLocks noChangeAspect="1" noChangeArrowheads="1"/>
          </p:cNvPicPr>
          <p:nvPr/>
        </p:nvPicPr>
        <p:blipFill>
          <a:blip r:embed="rId2"/>
          <a:srcRect t="60177" r="19891"/>
          <a:stretch>
            <a:fillRect/>
          </a:stretch>
        </p:blipFill>
        <p:spPr bwMode="auto">
          <a:xfrm>
            <a:off x="6248401" y="3886200"/>
            <a:ext cx="3225635" cy="2148146"/>
          </a:xfrm>
          <a:prstGeom prst="rect">
            <a:avLst/>
          </a:prstGeom>
          <a:noFill/>
          <a:ln w="9525">
            <a:solidFill>
              <a:srgbClr val="808080"/>
            </a:solidFill>
            <a:miter lim="800000"/>
            <a:headEnd/>
            <a:tailEnd/>
          </a:ln>
          <a:effectLst/>
        </p:spPr>
      </p:pic>
      <p:sp>
        <p:nvSpPr>
          <p:cNvPr id="3" name="TextBox 2"/>
          <p:cNvSpPr txBox="1"/>
          <p:nvPr/>
        </p:nvSpPr>
        <p:spPr>
          <a:xfrm>
            <a:off x="831273" y="1524000"/>
            <a:ext cx="11069782" cy="1200329"/>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1- It infers classification from experimental data and electronic annotation</a:t>
            </a:r>
          </a:p>
          <a:p>
            <a:r>
              <a:rPr lang="en-US" sz="2400" dirty="0">
                <a:latin typeface="Arial" panose="020B0604020202020204" pitchFamily="34" charset="0"/>
                <a:cs typeface="Arial" panose="020B0604020202020204" pitchFamily="34" charset="0"/>
              </a:rPr>
              <a:t>2- It labels the terms with an evidence code to record the type of evidence used to make the annotation</a:t>
            </a:r>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16</a:t>
            </a:fld>
            <a:endParaRPr lang="en-US" dirty="0">
              <a:latin typeface="Arial Regular"/>
            </a:endParaRPr>
          </a:p>
        </p:txBody>
      </p:sp>
    </p:spTree>
    <p:extLst>
      <p:ext uri="{BB962C8B-B14F-4D97-AF65-F5344CB8AC3E}">
        <p14:creationId xmlns:p14="http://schemas.microsoft.com/office/powerpoint/2010/main" val="19807440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62" name="Picture 1"/>
          <p:cNvPicPr>
            <a:picLocks noChangeAspect="1" noChangeArrowheads="1"/>
          </p:cNvPicPr>
          <p:nvPr/>
        </p:nvPicPr>
        <p:blipFill>
          <a:blip r:embed="rId3">
            <a:extLst>
              <a:ext uri="{BEBA8EAE-BF5A-486C-A8C5-ECC9F3942E4B}">
                <a14:imgProps xmlns:a14="http://schemas.microsoft.com/office/drawing/2010/main">
                  <a14:imgLayer>
                    <a14:imgEffect>
                      <a14:saturation sat="66000"/>
                    </a14:imgEffect>
                    <a14:imgEffect>
                      <a14:brightnessContrast bright="8000"/>
                    </a14:imgEffect>
                  </a14:imgLayer>
                </a14:imgProps>
              </a:ext>
            </a:extLst>
          </a:blip>
          <a:srcRect l="4898" t="9474" b="3082"/>
          <a:stretch>
            <a:fillRect/>
          </a:stretch>
        </p:blipFill>
        <p:spPr bwMode="auto">
          <a:xfrm>
            <a:off x="990600" y="1214221"/>
            <a:ext cx="4568161" cy="4677483"/>
          </a:xfrm>
          <a:prstGeom prst="rect">
            <a:avLst/>
          </a:prstGeom>
          <a:noFill/>
          <a:ln w="12700">
            <a:noFill/>
            <a:round/>
            <a:headEnd/>
            <a:tailEnd/>
          </a:ln>
        </p:spPr>
      </p:pic>
      <p:sp>
        <p:nvSpPr>
          <p:cNvPr id="194563" name="Rectangle 2"/>
          <p:cNvSpPr>
            <a:spLocks/>
          </p:cNvSpPr>
          <p:nvPr/>
        </p:nvSpPr>
        <p:spPr bwMode="auto">
          <a:xfrm>
            <a:off x="2637055" y="756302"/>
            <a:ext cx="1102863" cy="395297"/>
          </a:xfrm>
          <a:prstGeom prst="rect">
            <a:avLst/>
          </a:prstGeom>
          <a:noFill/>
          <a:ln w="12700">
            <a:noFill/>
            <a:miter lim="800000"/>
            <a:headEnd/>
            <a:tailEnd/>
          </a:ln>
        </p:spPr>
        <p:txBody>
          <a:bodyPr wrap="none" lIns="35717" tIns="35717" rIns="35717" bIns="35717" anchor="ctr">
            <a:prstTxWarp prst="textNoShape">
              <a:avLst/>
            </a:prstTxWarp>
            <a:spAutoFit/>
          </a:bodyPr>
          <a:lstStyle/>
          <a:p>
            <a:pPr algn="ctr">
              <a:spcBef>
                <a:spcPts val="1687"/>
              </a:spcBef>
            </a:pPr>
            <a:r>
              <a:rPr lang="en-US" sz="2100" dirty="0">
                <a:latin typeface="Arial" panose="020B0604020202020204" pitchFamily="34" charset="0"/>
                <a:ea typeface="Gill Sans" charset="0"/>
                <a:cs typeface="Arial" panose="020B0604020202020204" pitchFamily="34" charset="0"/>
                <a:sym typeface="Gill Sans" charset="0"/>
              </a:rPr>
              <a:t>Pathway</a:t>
            </a:r>
          </a:p>
        </p:txBody>
      </p:sp>
      <p:sp>
        <p:nvSpPr>
          <p:cNvPr id="194564" name="Rectangle 3"/>
          <p:cNvSpPr>
            <a:spLocks/>
          </p:cNvSpPr>
          <p:nvPr/>
        </p:nvSpPr>
        <p:spPr bwMode="auto">
          <a:xfrm>
            <a:off x="8647482" y="756301"/>
            <a:ext cx="1057979" cy="395297"/>
          </a:xfrm>
          <a:prstGeom prst="rect">
            <a:avLst/>
          </a:prstGeom>
          <a:noFill/>
          <a:ln w="12700">
            <a:noFill/>
            <a:miter lim="800000"/>
            <a:headEnd/>
            <a:tailEnd/>
          </a:ln>
        </p:spPr>
        <p:txBody>
          <a:bodyPr wrap="none" lIns="35717" tIns="35717" rIns="35717" bIns="35717" anchor="ctr">
            <a:prstTxWarp prst="textNoShape">
              <a:avLst/>
            </a:prstTxWarp>
            <a:spAutoFit/>
          </a:bodyPr>
          <a:lstStyle/>
          <a:p>
            <a:pPr algn="ctr">
              <a:spcBef>
                <a:spcPts val="1687"/>
              </a:spcBef>
            </a:pPr>
            <a:r>
              <a:rPr lang="en-US" sz="2100" dirty="0">
                <a:latin typeface="Arial" panose="020B0604020202020204" pitchFamily="34" charset="0"/>
                <a:ea typeface="Gill Sans" charset="0"/>
                <a:cs typeface="Arial" panose="020B0604020202020204" pitchFamily="34" charset="0"/>
                <a:sym typeface="Gill Sans" charset="0"/>
              </a:rPr>
              <a:t>Network</a:t>
            </a:r>
          </a:p>
        </p:txBody>
      </p:sp>
      <p:sp>
        <p:nvSpPr>
          <p:cNvPr id="194565" name="Rectangle 4"/>
          <p:cNvSpPr>
            <a:spLocks/>
          </p:cNvSpPr>
          <p:nvPr/>
        </p:nvSpPr>
        <p:spPr bwMode="auto">
          <a:xfrm flipH="1">
            <a:off x="5970984" y="1198980"/>
            <a:ext cx="125016" cy="5643779"/>
          </a:xfrm>
          <a:prstGeom prst="rect">
            <a:avLst/>
          </a:prstGeom>
          <a:blipFill dpi="0" rotWithShape="0">
            <a:blip r:embed="rId4"/>
            <a:srcRect/>
            <a:tile tx="0" ty="0" sx="100000" sy="100000" flip="none" algn="tl"/>
          </a:blipFill>
          <a:ln w="12700">
            <a:noFill/>
            <a:miter lim="800000"/>
            <a:headEnd/>
            <a:tailEnd/>
          </a:ln>
        </p:spPr>
        <p:txBody>
          <a:bodyPr lIns="0" tIns="0" rIns="0" bIns="0">
            <a:prstTxWarp prst="textNoShape">
              <a:avLst/>
            </a:prstTxWarp>
          </a:bodyPr>
          <a:lstStyle/>
          <a:p>
            <a:endParaRPr lang="en-US">
              <a:latin typeface="Arial" panose="020B0604020202020204" pitchFamily="34" charset="0"/>
              <a:cs typeface="Arial" panose="020B0604020202020204" pitchFamily="34" charset="0"/>
            </a:endParaRPr>
          </a:p>
        </p:txBody>
      </p:sp>
      <p:sp>
        <p:nvSpPr>
          <p:cNvPr id="194567" name="Rectangle 6"/>
          <p:cNvSpPr>
            <a:spLocks/>
          </p:cNvSpPr>
          <p:nvPr/>
        </p:nvSpPr>
        <p:spPr bwMode="auto">
          <a:xfrm>
            <a:off x="6426300" y="6156931"/>
            <a:ext cx="2707468" cy="349131"/>
          </a:xfrm>
          <a:prstGeom prst="rect">
            <a:avLst/>
          </a:prstGeom>
          <a:noFill/>
          <a:ln w="12700">
            <a:noFill/>
            <a:miter lim="800000"/>
            <a:headEnd/>
            <a:tailEnd/>
          </a:ln>
        </p:spPr>
        <p:txBody>
          <a:bodyPr wrap="none" lIns="35717" tIns="35717" rIns="35717" bIns="35717" anchor="ctr">
            <a:prstTxWarp prst="textNoShape">
              <a:avLst/>
            </a:prstTxWarp>
            <a:spAutoFit/>
          </a:bodyPr>
          <a:lstStyle/>
          <a:p>
            <a:pPr marL="285750" indent="-285750" algn="ctr">
              <a:spcBef>
                <a:spcPts val="1687"/>
              </a:spcBef>
              <a:buFont typeface="Arial" panose="020B0604020202020204" pitchFamily="34" charset="0"/>
              <a:buChar char="•"/>
            </a:pPr>
            <a:r>
              <a:rPr lang="en-US" dirty="0">
                <a:latin typeface="Arial" panose="020B0604020202020204" pitchFamily="34" charset="0"/>
                <a:ea typeface="Gill Sans" charset="0"/>
                <a:cs typeface="Arial" panose="020B0604020202020204" pitchFamily="34" charset="0"/>
                <a:sym typeface="Gill Sans" charset="0"/>
              </a:rPr>
              <a:t>De Novo and unbiased</a:t>
            </a:r>
          </a:p>
        </p:txBody>
      </p:sp>
      <p:sp>
        <p:nvSpPr>
          <p:cNvPr id="194568" name="Rectangle 7"/>
          <p:cNvSpPr>
            <a:spLocks/>
          </p:cNvSpPr>
          <p:nvPr/>
        </p:nvSpPr>
        <p:spPr bwMode="auto">
          <a:xfrm>
            <a:off x="866962" y="5893389"/>
            <a:ext cx="2271452" cy="349131"/>
          </a:xfrm>
          <a:prstGeom prst="rect">
            <a:avLst/>
          </a:prstGeom>
          <a:noFill/>
          <a:ln w="12700">
            <a:noFill/>
            <a:miter lim="800000"/>
            <a:headEnd/>
            <a:tailEnd/>
          </a:ln>
        </p:spPr>
        <p:txBody>
          <a:bodyPr wrap="none" lIns="35717" tIns="35717" rIns="35717" bIns="35717" anchor="ctr">
            <a:prstTxWarp prst="textNoShape">
              <a:avLst/>
            </a:prstTxWarp>
            <a:spAutoFit/>
          </a:bodyPr>
          <a:lstStyle/>
          <a:p>
            <a:pPr marL="285750" indent="-285750">
              <a:spcBef>
                <a:spcPts val="1687"/>
              </a:spcBef>
              <a:buFont typeface="Arial" panose="020B0604020202020204" pitchFamily="34" charset="0"/>
              <a:buChar char="•"/>
            </a:pPr>
            <a:r>
              <a:rPr lang="en-US" dirty="0">
                <a:latin typeface="Arial" panose="020B0604020202020204" pitchFamily="34" charset="0"/>
                <a:ea typeface="Gill Sans" charset="0"/>
                <a:cs typeface="Arial" panose="020B0604020202020204" pitchFamily="34" charset="0"/>
                <a:sym typeface="Gill Sans" charset="0"/>
              </a:rPr>
              <a:t>It has directionality</a:t>
            </a:r>
          </a:p>
        </p:txBody>
      </p:sp>
      <p:sp>
        <p:nvSpPr>
          <p:cNvPr id="194569" name="Rectangle 8"/>
          <p:cNvSpPr>
            <a:spLocks/>
          </p:cNvSpPr>
          <p:nvPr/>
        </p:nvSpPr>
        <p:spPr bwMode="auto">
          <a:xfrm>
            <a:off x="6426300" y="5907121"/>
            <a:ext cx="2750172" cy="349131"/>
          </a:xfrm>
          <a:prstGeom prst="rect">
            <a:avLst/>
          </a:prstGeom>
          <a:noFill/>
          <a:ln w="12700">
            <a:noFill/>
            <a:miter lim="800000"/>
            <a:headEnd/>
            <a:tailEnd/>
          </a:ln>
        </p:spPr>
        <p:txBody>
          <a:bodyPr wrap="none" lIns="35717" tIns="35717" rIns="35717" bIns="35717" anchor="ctr">
            <a:prstTxWarp prst="textNoShape">
              <a:avLst/>
            </a:prstTxWarp>
            <a:spAutoFit/>
          </a:bodyPr>
          <a:lstStyle/>
          <a:p>
            <a:pPr marL="285750" indent="-285750" algn="ctr">
              <a:spcBef>
                <a:spcPts val="1687"/>
              </a:spcBef>
              <a:buFont typeface="Arial" panose="020B0604020202020204" pitchFamily="34" charset="0"/>
              <a:buChar char="•"/>
            </a:pPr>
            <a:r>
              <a:rPr lang="en-US" dirty="0">
                <a:latin typeface="Arial" panose="020B0604020202020204" pitchFamily="34" charset="0"/>
                <a:ea typeface="Gill Sans" charset="0"/>
                <a:cs typeface="Arial" panose="020B0604020202020204" pitchFamily="34" charset="0"/>
                <a:sym typeface="Gill Sans" charset="0"/>
              </a:rPr>
              <a:t>Triangular relationships</a:t>
            </a:r>
          </a:p>
        </p:txBody>
      </p:sp>
      <p:pic>
        <p:nvPicPr>
          <p:cNvPr id="194571" name="Picture 10"/>
          <p:cNvPicPr>
            <a:picLocks noChangeAspect="1" noChangeArrowheads="1"/>
          </p:cNvPicPr>
          <p:nvPr/>
        </p:nvPicPr>
        <p:blipFill>
          <a:blip r:embed="rId5"/>
          <a:srcRect l="3035" t="209" r="4433"/>
          <a:stretch>
            <a:fillRect/>
          </a:stretch>
        </p:blipFill>
        <p:spPr bwMode="auto">
          <a:xfrm>
            <a:off x="6515892" y="1214221"/>
            <a:ext cx="4731227" cy="4691800"/>
          </a:xfrm>
          <a:prstGeom prst="rect">
            <a:avLst/>
          </a:prstGeom>
          <a:noFill/>
          <a:ln w="25400">
            <a:noFill/>
            <a:miter lim="800000"/>
            <a:headEnd/>
            <a:tailEnd/>
          </a:ln>
        </p:spPr>
      </p:pic>
      <p:sp>
        <p:nvSpPr>
          <p:cNvPr id="194572" name="Rectangle 11"/>
          <p:cNvSpPr>
            <a:spLocks/>
          </p:cNvSpPr>
          <p:nvPr/>
        </p:nvSpPr>
        <p:spPr bwMode="auto">
          <a:xfrm>
            <a:off x="693455" y="150451"/>
            <a:ext cx="11644874" cy="543227"/>
          </a:xfrm>
          <a:prstGeom prst="rect">
            <a:avLst/>
          </a:prstGeom>
          <a:noFill/>
          <a:ln w="12700">
            <a:noFill/>
            <a:miter lim="800000"/>
            <a:headEnd/>
            <a:tailEnd/>
          </a:ln>
        </p:spPr>
        <p:txBody>
          <a:bodyPr lIns="0" tIns="0" rIns="0" bIns="0" anchor="ctr">
            <a:prstTxWarp prst="textNoShape">
              <a:avLst/>
            </a:prstTxWarp>
          </a:bodyPr>
          <a:lstStyle/>
          <a:p>
            <a:r>
              <a:rPr lang="en-US" sz="2800" b="1" dirty="0">
                <a:latin typeface="Arial" panose="020B0604020202020204" pitchFamily="34" charset="0"/>
                <a:ea typeface="Calibri Bold" charset="0"/>
                <a:cs typeface="Arial" panose="020B0604020202020204" pitchFamily="34" charset="0"/>
              </a:rPr>
              <a:t>In addition to Gene Ontology and Pathways, let’s explore Networks</a:t>
            </a:r>
          </a:p>
        </p:txBody>
      </p:sp>
      <p:sp>
        <p:nvSpPr>
          <p:cNvPr id="13" name="TextBox 12"/>
          <p:cNvSpPr txBox="1"/>
          <p:nvPr/>
        </p:nvSpPr>
        <p:spPr>
          <a:xfrm>
            <a:off x="6096000" y="5020314"/>
            <a:ext cx="5806440" cy="849750"/>
          </a:xfrm>
          <a:prstGeom prst="rect">
            <a:avLst/>
          </a:prstGeom>
          <a:solidFill>
            <a:schemeClr val="accent1">
              <a:lumMod val="40000"/>
              <a:lumOff val="60000"/>
            </a:schemeClr>
          </a:solidFill>
        </p:spPr>
        <p:style>
          <a:lnRef idx="1">
            <a:schemeClr val="accent4"/>
          </a:lnRef>
          <a:fillRef idx="2">
            <a:schemeClr val="accent4"/>
          </a:fillRef>
          <a:effectRef idx="1">
            <a:schemeClr val="accent4"/>
          </a:effectRef>
          <a:fontRef idx="minor">
            <a:schemeClr val="dk1"/>
          </a:fontRef>
        </p:style>
        <p:txBody>
          <a:bodyPr wrap="square" lIns="64291" tIns="32146" rIns="64291" bIns="32146">
            <a:spAutoFit/>
          </a:bodyPr>
          <a:lstStyle/>
          <a:p>
            <a:pPr>
              <a:defRPr/>
            </a:pPr>
            <a:r>
              <a:rPr lang="en-US" sz="1700" dirty="0">
                <a:latin typeface="Arial" panose="020B0604020202020204" pitchFamily="34" charset="0"/>
                <a:cs typeface="Arial" panose="020B0604020202020204" pitchFamily="34" charset="0"/>
              </a:rPr>
              <a:t>- Could inform you of key molecules “hubs”</a:t>
            </a:r>
          </a:p>
          <a:p>
            <a:pPr>
              <a:buFontTx/>
              <a:buChar char="-"/>
              <a:defRPr/>
            </a:pPr>
            <a:r>
              <a:rPr lang="en-US" sz="1700" dirty="0">
                <a:latin typeface="Arial" panose="020B0604020202020204" pitchFamily="34" charset="0"/>
                <a:cs typeface="Arial" panose="020B0604020202020204" pitchFamily="34" charset="0"/>
              </a:rPr>
              <a:t> Could provide information on possible link between two affected pathways not present in your dataset</a:t>
            </a:r>
          </a:p>
        </p:txBody>
      </p:sp>
      <p:sp>
        <p:nvSpPr>
          <p:cNvPr id="2" name="Slide Number Placeholder 1"/>
          <p:cNvSpPr>
            <a:spLocks noGrp="1"/>
          </p:cNvSpPr>
          <p:nvPr>
            <p:ph type="sldNum" sz="quarter" idx="12"/>
          </p:nvPr>
        </p:nvSpPr>
        <p:spPr/>
        <p:txBody>
          <a:bodyPr/>
          <a:lstStyle/>
          <a:p>
            <a:fld id="{0235576B-7F3C-4840-ADD7-A9DF1158E3A5}" type="slidenum">
              <a:rPr lang="en-US" smtClean="0">
                <a:latin typeface="Arial" panose="020B0604020202020204" pitchFamily="34" charset="0"/>
                <a:cs typeface="Arial" panose="020B0604020202020204" pitchFamily="34" charset="0"/>
              </a:rPr>
              <a:pPr/>
              <a:t>17</a:t>
            </a:fld>
            <a:endParaRPr lang="en-US">
              <a:latin typeface="Arial" panose="020B0604020202020204" pitchFamily="34" charset="0"/>
              <a:cs typeface="Arial" panose="020B0604020202020204" pitchFamily="34" charset="0"/>
            </a:endParaRPr>
          </a:p>
        </p:txBody>
      </p:sp>
      <p:sp>
        <p:nvSpPr>
          <p:cNvPr id="3" name="Rectangle 2">
            <a:extLst>
              <a:ext uri="{FF2B5EF4-FFF2-40B4-BE49-F238E27FC236}">
                <a16:creationId xmlns:a16="http://schemas.microsoft.com/office/drawing/2014/main" id="{58911A02-E44C-9248-BDDC-58C8E01A638B}"/>
              </a:ext>
            </a:extLst>
          </p:cNvPr>
          <p:cNvSpPr/>
          <p:nvPr/>
        </p:nvSpPr>
        <p:spPr>
          <a:xfrm>
            <a:off x="796508" y="6164812"/>
            <a:ext cx="2884123" cy="369332"/>
          </a:xfrm>
          <a:prstGeom prst="rect">
            <a:avLst/>
          </a:prstGeom>
        </p:spPr>
        <p:txBody>
          <a:bodyPr wrap="none">
            <a:spAutoFit/>
          </a:bodyPr>
          <a:lstStyle/>
          <a:p>
            <a:pPr marL="285750" indent="-285750">
              <a:spcBef>
                <a:spcPts val="1687"/>
              </a:spcBef>
              <a:buFont typeface="Arial" panose="020B0604020202020204" pitchFamily="34" charset="0"/>
              <a:buChar char="•"/>
            </a:pPr>
            <a:r>
              <a:rPr lang="en-US" dirty="0">
                <a:latin typeface="Arial" panose="020B0604020202020204" pitchFamily="34" charset="0"/>
                <a:ea typeface="Gill Sans" charset="0"/>
                <a:cs typeface="Arial" panose="020B0604020202020204" pitchFamily="34" charset="0"/>
                <a:sym typeface="Gill Sans" charset="0"/>
              </a:rPr>
              <a:t>Curated in the literature</a:t>
            </a:r>
          </a:p>
        </p:txBody>
      </p:sp>
    </p:spTree>
    <p:extLst>
      <p:ext uri="{BB962C8B-B14F-4D97-AF65-F5344CB8AC3E}">
        <p14:creationId xmlns:p14="http://schemas.microsoft.com/office/powerpoint/2010/main" val="1608887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2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9B1619-62A7-9A4F-98E9-94A4788B4856}"/>
              </a:ext>
            </a:extLst>
          </p:cNvPr>
          <p:cNvSpPr>
            <a:spLocks noGrp="1"/>
          </p:cNvSpPr>
          <p:nvPr>
            <p:ph type="title"/>
          </p:nvPr>
        </p:nvSpPr>
        <p:spPr/>
        <p:txBody>
          <a:bodyPr/>
          <a:lstStyle/>
          <a:p>
            <a:pPr algn="l"/>
            <a:r>
              <a:rPr lang="en-US" dirty="0"/>
              <a:t>Networks</a:t>
            </a:r>
          </a:p>
        </p:txBody>
      </p:sp>
      <p:pic>
        <p:nvPicPr>
          <p:cNvPr id="5" name="Picture 4">
            <a:extLst>
              <a:ext uri="{FF2B5EF4-FFF2-40B4-BE49-F238E27FC236}">
                <a16:creationId xmlns:a16="http://schemas.microsoft.com/office/drawing/2014/main" id="{96778064-D59B-2746-B8E5-C977FC0F70B0}"/>
              </a:ext>
            </a:extLst>
          </p:cNvPr>
          <p:cNvPicPr>
            <a:picLocks noChangeAspect="1"/>
          </p:cNvPicPr>
          <p:nvPr/>
        </p:nvPicPr>
        <p:blipFill>
          <a:blip r:embed="rId3"/>
          <a:stretch>
            <a:fillRect/>
          </a:stretch>
        </p:blipFill>
        <p:spPr>
          <a:xfrm>
            <a:off x="825500" y="1673033"/>
            <a:ext cx="7391846" cy="4541520"/>
          </a:xfrm>
          <a:prstGeom prst="rect">
            <a:avLst/>
          </a:prstGeom>
        </p:spPr>
      </p:pic>
      <p:sp>
        <p:nvSpPr>
          <p:cNvPr id="6" name="TextBox 5">
            <a:extLst>
              <a:ext uri="{FF2B5EF4-FFF2-40B4-BE49-F238E27FC236}">
                <a16:creationId xmlns:a16="http://schemas.microsoft.com/office/drawing/2014/main" id="{33221FE3-2EF6-A348-8016-36FB86BB5DD1}"/>
              </a:ext>
            </a:extLst>
          </p:cNvPr>
          <p:cNvSpPr txBox="1"/>
          <p:nvPr/>
        </p:nvSpPr>
        <p:spPr>
          <a:xfrm>
            <a:off x="8318084" y="1325339"/>
            <a:ext cx="3642360" cy="2862322"/>
          </a:xfrm>
          <a:prstGeom prst="rect">
            <a:avLst/>
          </a:prstGeom>
          <a:noFill/>
        </p:spPr>
        <p:txBody>
          <a:bodyPr wrap="square" rtlCol="0">
            <a:spAutoFit/>
          </a:bodyPr>
          <a:lstStyle/>
          <a:p>
            <a:r>
              <a:rPr lang="en-US" sz="2000" dirty="0">
                <a:latin typeface="Arial Regular"/>
              </a:rPr>
              <a:t>Example of network types:</a:t>
            </a:r>
          </a:p>
          <a:p>
            <a:pPr marL="342900" indent="-342900">
              <a:buFontTx/>
              <a:buChar char="-"/>
            </a:pPr>
            <a:r>
              <a:rPr lang="en-US" sz="2000" dirty="0">
                <a:latin typeface="Arial Regular"/>
              </a:rPr>
              <a:t>Social (Facebook)</a:t>
            </a:r>
          </a:p>
          <a:p>
            <a:pPr marL="342900" indent="-342900">
              <a:buFontTx/>
              <a:buChar char="-"/>
            </a:pPr>
            <a:r>
              <a:rPr lang="en-US" sz="2000" dirty="0">
                <a:latin typeface="Arial Regular"/>
              </a:rPr>
              <a:t>Professional (LinkedIn)</a:t>
            </a:r>
          </a:p>
          <a:p>
            <a:pPr marL="342900" indent="-342900">
              <a:buFontTx/>
              <a:buChar char="-"/>
            </a:pPr>
            <a:r>
              <a:rPr lang="en-US" sz="2000" dirty="0">
                <a:latin typeface="Arial Regular"/>
              </a:rPr>
              <a:t>Biological (PPI)</a:t>
            </a:r>
          </a:p>
          <a:p>
            <a:pPr marL="342900" indent="-342900">
              <a:buFontTx/>
              <a:buChar char="-"/>
            </a:pPr>
            <a:endParaRPr lang="en-US" sz="2000" dirty="0">
              <a:latin typeface="Arial Regular"/>
            </a:endParaRPr>
          </a:p>
          <a:p>
            <a:r>
              <a:rPr lang="en-US" sz="2000" dirty="0">
                <a:latin typeface="Arial Regular"/>
              </a:rPr>
              <a:t>Purpose of networks</a:t>
            </a:r>
          </a:p>
          <a:p>
            <a:pPr marL="342900" indent="-342900">
              <a:buFontTx/>
              <a:buChar char="-"/>
            </a:pPr>
            <a:r>
              <a:rPr lang="en-US" sz="2000" dirty="0">
                <a:latin typeface="Arial Regular"/>
              </a:rPr>
              <a:t>Study interactions</a:t>
            </a:r>
          </a:p>
          <a:p>
            <a:pPr marL="342900" indent="-342900">
              <a:buFontTx/>
              <a:buChar char="-"/>
            </a:pPr>
            <a:r>
              <a:rPr lang="en-US" sz="2000" dirty="0">
                <a:latin typeface="Arial Regular"/>
              </a:rPr>
              <a:t>Infer function based on association</a:t>
            </a:r>
          </a:p>
        </p:txBody>
      </p:sp>
      <p:sp>
        <p:nvSpPr>
          <p:cNvPr id="8" name="Left Arrow 7">
            <a:extLst>
              <a:ext uri="{FF2B5EF4-FFF2-40B4-BE49-F238E27FC236}">
                <a16:creationId xmlns:a16="http://schemas.microsoft.com/office/drawing/2014/main" id="{8A5A6007-5790-DF4A-84C7-90FEA0ACC96E}"/>
              </a:ext>
            </a:extLst>
          </p:cNvPr>
          <p:cNvSpPr/>
          <p:nvPr/>
        </p:nvSpPr>
        <p:spPr>
          <a:xfrm>
            <a:off x="6798310" y="5762047"/>
            <a:ext cx="2362781" cy="230833"/>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Regular"/>
            </a:endParaRPr>
          </a:p>
        </p:txBody>
      </p:sp>
      <p:sp>
        <p:nvSpPr>
          <p:cNvPr id="9" name="TextBox 8">
            <a:extLst>
              <a:ext uri="{FF2B5EF4-FFF2-40B4-BE49-F238E27FC236}">
                <a16:creationId xmlns:a16="http://schemas.microsoft.com/office/drawing/2014/main" id="{A4A402EE-F41A-6043-B308-A292D4E88D67}"/>
              </a:ext>
            </a:extLst>
          </p:cNvPr>
          <p:cNvSpPr txBox="1"/>
          <p:nvPr/>
        </p:nvSpPr>
        <p:spPr>
          <a:xfrm>
            <a:off x="9266909" y="5646630"/>
            <a:ext cx="922047" cy="461665"/>
          </a:xfrm>
          <a:prstGeom prst="rect">
            <a:avLst/>
          </a:prstGeom>
          <a:noFill/>
        </p:spPr>
        <p:txBody>
          <a:bodyPr wrap="none" rtlCol="0">
            <a:spAutoFit/>
          </a:bodyPr>
          <a:lstStyle/>
          <a:p>
            <a:r>
              <a:rPr lang="en-US" sz="2400" dirty="0">
                <a:latin typeface="Arial Regular"/>
              </a:rPr>
              <a:t>Node</a:t>
            </a:r>
          </a:p>
        </p:txBody>
      </p:sp>
      <p:sp>
        <p:nvSpPr>
          <p:cNvPr id="10" name="Left Arrow 9">
            <a:extLst>
              <a:ext uri="{FF2B5EF4-FFF2-40B4-BE49-F238E27FC236}">
                <a16:creationId xmlns:a16="http://schemas.microsoft.com/office/drawing/2014/main" id="{802672C2-B991-2E47-9874-D32B3871ABDC}"/>
              </a:ext>
            </a:extLst>
          </p:cNvPr>
          <p:cNvSpPr/>
          <p:nvPr/>
        </p:nvSpPr>
        <p:spPr>
          <a:xfrm>
            <a:off x="6857419" y="4938393"/>
            <a:ext cx="2362781" cy="230833"/>
          </a:xfrm>
          <a:prstGeom prst="lef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Regular"/>
            </a:endParaRPr>
          </a:p>
        </p:txBody>
      </p:sp>
      <p:sp>
        <p:nvSpPr>
          <p:cNvPr id="11" name="TextBox 10">
            <a:extLst>
              <a:ext uri="{FF2B5EF4-FFF2-40B4-BE49-F238E27FC236}">
                <a16:creationId xmlns:a16="http://schemas.microsoft.com/office/drawing/2014/main" id="{758E4077-2A6E-364C-8538-07F267D3CCD1}"/>
              </a:ext>
            </a:extLst>
          </p:cNvPr>
          <p:cNvSpPr txBox="1"/>
          <p:nvPr/>
        </p:nvSpPr>
        <p:spPr>
          <a:xfrm>
            <a:off x="9266909" y="4822976"/>
            <a:ext cx="904415" cy="461665"/>
          </a:xfrm>
          <a:prstGeom prst="rect">
            <a:avLst/>
          </a:prstGeom>
          <a:noFill/>
        </p:spPr>
        <p:txBody>
          <a:bodyPr wrap="none" rtlCol="0">
            <a:spAutoFit/>
          </a:bodyPr>
          <a:lstStyle/>
          <a:p>
            <a:r>
              <a:rPr lang="en-US" sz="2400" dirty="0">
                <a:latin typeface="Arial Regular"/>
              </a:rPr>
              <a:t>Edge</a:t>
            </a:r>
          </a:p>
        </p:txBody>
      </p:sp>
    </p:spTree>
    <p:extLst>
      <p:ext uri="{BB962C8B-B14F-4D97-AF65-F5344CB8AC3E}">
        <p14:creationId xmlns:p14="http://schemas.microsoft.com/office/powerpoint/2010/main" val="36403335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6B247-C2FA-3342-850C-0FB75DADB936}"/>
              </a:ext>
            </a:extLst>
          </p:cNvPr>
          <p:cNvSpPr>
            <a:spLocks noGrp="1"/>
          </p:cNvSpPr>
          <p:nvPr>
            <p:ph type="title"/>
          </p:nvPr>
        </p:nvSpPr>
        <p:spPr/>
        <p:txBody>
          <a:bodyPr>
            <a:normAutofit/>
          </a:bodyPr>
          <a:lstStyle/>
          <a:p>
            <a:pPr algn="l"/>
            <a:r>
              <a:rPr lang="en-US" sz="4000" dirty="0"/>
              <a:t>Software to create and analyze networks</a:t>
            </a:r>
          </a:p>
        </p:txBody>
      </p:sp>
      <p:sp>
        <p:nvSpPr>
          <p:cNvPr id="3" name="Content Placeholder 2">
            <a:extLst>
              <a:ext uri="{FF2B5EF4-FFF2-40B4-BE49-F238E27FC236}">
                <a16:creationId xmlns:a16="http://schemas.microsoft.com/office/drawing/2014/main" id="{94324C33-53EE-3741-9E10-8C3BC6F55189}"/>
              </a:ext>
            </a:extLst>
          </p:cNvPr>
          <p:cNvSpPr>
            <a:spLocks noGrp="1"/>
          </p:cNvSpPr>
          <p:nvPr>
            <p:ph idx="1"/>
          </p:nvPr>
        </p:nvSpPr>
        <p:spPr>
          <a:xfrm>
            <a:off x="5321300" y="1788934"/>
            <a:ext cx="10756900" cy="4525963"/>
          </a:xfrm>
        </p:spPr>
        <p:txBody>
          <a:bodyPr>
            <a:normAutofit lnSpcReduction="10000"/>
          </a:bodyPr>
          <a:lstStyle/>
          <a:p>
            <a:pPr marL="0" indent="0">
              <a:buNone/>
            </a:pPr>
            <a:r>
              <a:rPr lang="en-US" dirty="0">
                <a:hlinkClick r:id="rId3"/>
              </a:rPr>
              <a:t>http://cytoscape.org</a:t>
            </a:r>
            <a:endParaRPr lang="en-US" dirty="0"/>
          </a:p>
          <a:p>
            <a:pPr marL="0" indent="0">
              <a:buNone/>
            </a:pPr>
            <a:r>
              <a:rPr lang="en-US" dirty="0"/>
              <a:t>Best at biological visualization</a:t>
            </a:r>
          </a:p>
          <a:p>
            <a:pPr marL="0" indent="0">
              <a:buNone/>
            </a:pPr>
            <a:endParaRPr lang="en-US" dirty="0"/>
          </a:p>
          <a:p>
            <a:pPr marL="0" indent="0">
              <a:buNone/>
            </a:pPr>
            <a:r>
              <a:rPr lang="en-US" dirty="0">
                <a:hlinkClick r:id="rId4"/>
              </a:rPr>
              <a:t>https://gephi.org</a:t>
            </a:r>
            <a:r>
              <a:rPr lang="en-US" dirty="0"/>
              <a:t> </a:t>
            </a:r>
          </a:p>
          <a:p>
            <a:pPr marL="0" indent="0">
              <a:buNone/>
            </a:pPr>
            <a:r>
              <a:rPr lang="en-US" dirty="0"/>
              <a:t>Best at general visualization</a:t>
            </a:r>
          </a:p>
          <a:p>
            <a:pPr marL="0" indent="0">
              <a:buNone/>
            </a:pPr>
            <a:endParaRPr lang="en-US" dirty="0"/>
          </a:p>
          <a:p>
            <a:pPr marL="0" indent="0">
              <a:buNone/>
            </a:pPr>
            <a:r>
              <a:rPr lang="en-US" dirty="0">
                <a:hlinkClick r:id="rId5"/>
              </a:rPr>
              <a:t>http://tulip.labri.fr/</a:t>
            </a:r>
            <a:r>
              <a:rPr lang="en-US" dirty="0"/>
              <a:t> </a:t>
            </a:r>
          </a:p>
          <a:p>
            <a:pPr marL="0" indent="0">
              <a:buNone/>
            </a:pPr>
            <a:r>
              <a:rPr lang="en-US" dirty="0"/>
              <a:t>Easy to use</a:t>
            </a:r>
          </a:p>
        </p:txBody>
      </p:sp>
      <p:pic>
        <p:nvPicPr>
          <p:cNvPr id="5" name="Picture 4">
            <a:extLst>
              <a:ext uri="{FF2B5EF4-FFF2-40B4-BE49-F238E27FC236}">
                <a16:creationId xmlns:a16="http://schemas.microsoft.com/office/drawing/2014/main" id="{BCB56635-F630-5843-929A-9018E68336E4}"/>
              </a:ext>
            </a:extLst>
          </p:cNvPr>
          <p:cNvPicPr>
            <a:picLocks noChangeAspect="1"/>
          </p:cNvPicPr>
          <p:nvPr/>
        </p:nvPicPr>
        <p:blipFill>
          <a:blip r:embed="rId6"/>
          <a:stretch>
            <a:fillRect/>
          </a:stretch>
        </p:blipFill>
        <p:spPr>
          <a:xfrm>
            <a:off x="1805264" y="4889883"/>
            <a:ext cx="1851406" cy="1597660"/>
          </a:xfrm>
          <a:prstGeom prst="rect">
            <a:avLst/>
          </a:prstGeom>
        </p:spPr>
      </p:pic>
      <p:pic>
        <p:nvPicPr>
          <p:cNvPr id="7" name="Picture 6">
            <a:extLst>
              <a:ext uri="{FF2B5EF4-FFF2-40B4-BE49-F238E27FC236}">
                <a16:creationId xmlns:a16="http://schemas.microsoft.com/office/drawing/2014/main" id="{F0611FD4-8FE6-B940-A0DD-3ACDA3C48AA9}"/>
              </a:ext>
            </a:extLst>
          </p:cNvPr>
          <p:cNvPicPr>
            <a:picLocks noChangeAspect="1"/>
          </p:cNvPicPr>
          <p:nvPr/>
        </p:nvPicPr>
        <p:blipFill>
          <a:blip r:embed="rId7"/>
          <a:stretch>
            <a:fillRect/>
          </a:stretch>
        </p:blipFill>
        <p:spPr>
          <a:xfrm>
            <a:off x="1352854" y="3208598"/>
            <a:ext cx="3828746" cy="1361332"/>
          </a:xfrm>
          <a:prstGeom prst="rect">
            <a:avLst/>
          </a:prstGeom>
        </p:spPr>
      </p:pic>
      <p:pic>
        <p:nvPicPr>
          <p:cNvPr id="9" name="Picture 8">
            <a:extLst>
              <a:ext uri="{FF2B5EF4-FFF2-40B4-BE49-F238E27FC236}">
                <a16:creationId xmlns:a16="http://schemas.microsoft.com/office/drawing/2014/main" id="{7EF9FE94-66EC-B14C-A1F6-B3704F537D15}"/>
              </a:ext>
            </a:extLst>
          </p:cNvPr>
          <p:cNvPicPr>
            <a:picLocks noChangeAspect="1"/>
          </p:cNvPicPr>
          <p:nvPr/>
        </p:nvPicPr>
        <p:blipFill rotWithShape="1">
          <a:blip r:embed="rId8"/>
          <a:srcRect l="3216"/>
          <a:stretch/>
        </p:blipFill>
        <p:spPr>
          <a:xfrm>
            <a:off x="1352854" y="1861214"/>
            <a:ext cx="3830066" cy="907341"/>
          </a:xfrm>
          <a:prstGeom prst="rect">
            <a:avLst/>
          </a:prstGeom>
        </p:spPr>
      </p:pic>
      <p:sp>
        <p:nvSpPr>
          <p:cNvPr id="10" name="Rectangle 9">
            <a:extLst>
              <a:ext uri="{FF2B5EF4-FFF2-40B4-BE49-F238E27FC236}">
                <a16:creationId xmlns:a16="http://schemas.microsoft.com/office/drawing/2014/main" id="{3B3CF62E-D212-EB46-A7E2-DC0E666833D3}"/>
              </a:ext>
            </a:extLst>
          </p:cNvPr>
          <p:cNvSpPr/>
          <p:nvPr/>
        </p:nvSpPr>
        <p:spPr>
          <a:xfrm>
            <a:off x="3656670" y="5334770"/>
            <a:ext cx="1338154" cy="707886"/>
          </a:xfrm>
          <a:prstGeom prst="rect">
            <a:avLst/>
          </a:prstGeom>
        </p:spPr>
        <p:txBody>
          <a:bodyPr wrap="square">
            <a:spAutoFit/>
          </a:bodyPr>
          <a:lstStyle/>
          <a:p>
            <a:r>
              <a:rPr lang="en-US" sz="4000" dirty="0">
                <a:latin typeface="Arial Regular"/>
              </a:rPr>
              <a:t>Tulip</a:t>
            </a:r>
          </a:p>
        </p:txBody>
      </p:sp>
    </p:spTree>
    <p:extLst>
      <p:ext uri="{BB962C8B-B14F-4D97-AF65-F5344CB8AC3E}">
        <p14:creationId xmlns:p14="http://schemas.microsoft.com/office/powerpoint/2010/main" val="22435351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84667"/>
            <a:ext cx="11582400" cy="962887"/>
          </a:xfrm>
        </p:spPr>
        <p:txBody>
          <a:bodyPr/>
          <a:lstStyle/>
          <a:p>
            <a:r>
              <a:rPr lang="en-US" dirty="0"/>
              <a:t>Today’s Instructor</a:t>
            </a:r>
          </a:p>
        </p:txBody>
      </p:sp>
      <p:sp>
        <p:nvSpPr>
          <p:cNvPr id="3" name="Content Placeholder 2"/>
          <p:cNvSpPr>
            <a:spLocks noGrp="1"/>
          </p:cNvSpPr>
          <p:nvPr>
            <p:ph idx="1"/>
          </p:nvPr>
        </p:nvSpPr>
        <p:spPr>
          <a:xfrm>
            <a:off x="3915834" y="1600205"/>
            <a:ext cx="7928708" cy="4525963"/>
          </a:xfrm>
        </p:spPr>
        <p:txBody>
          <a:bodyPr>
            <a:normAutofit/>
          </a:bodyPr>
          <a:lstStyle/>
          <a:p>
            <a:r>
              <a:rPr lang="en-US" dirty="0"/>
              <a:t>Bioinformatics and Computational Biosciences Branch (BCBB), NIAID</a:t>
            </a:r>
          </a:p>
          <a:p>
            <a:r>
              <a:rPr lang="en-US" dirty="0"/>
              <a:t>National Institutes of Health, Bethesda, MD USA.</a:t>
            </a:r>
          </a:p>
          <a:p>
            <a:r>
              <a:rPr lang="en-US" dirty="0"/>
              <a:t>Contact our team via email: </a:t>
            </a:r>
          </a:p>
          <a:p>
            <a:pPr lvl="1"/>
            <a:r>
              <a:rPr lang="en-US" dirty="0"/>
              <a:t>Email: </a:t>
            </a:r>
            <a:r>
              <a:rPr lang="en-US" dirty="0">
                <a:hlinkClick r:id="rId3"/>
              </a:rPr>
              <a:t>ace@icermali.org</a:t>
            </a:r>
            <a:endParaRPr lang="en-US" dirty="0"/>
          </a:p>
          <a:p>
            <a:pPr lvl="1"/>
            <a:r>
              <a:rPr lang="en-US" dirty="0"/>
              <a:t>Listserv: </a:t>
            </a:r>
            <a:r>
              <a:rPr lang="en-US" sz="2400" u="sng" dirty="0">
                <a:hlinkClick r:id="rId4"/>
              </a:rPr>
              <a:t>ACE-GLOBAL-ANNOUNCE@list.nih.gov</a:t>
            </a:r>
            <a:endParaRPr lang="en-US" sz="2400" u="sng" dirty="0"/>
          </a:p>
          <a:p>
            <a:pPr lvl="1"/>
            <a:r>
              <a:rPr lang="en-US" dirty="0"/>
              <a:t>Instructor: </a:t>
            </a:r>
            <a:r>
              <a:rPr lang="en-US" dirty="0">
                <a:hlinkClick r:id="rId5"/>
              </a:rPr>
              <a:t>mariam.quinones@nih.gov</a:t>
            </a:r>
            <a:r>
              <a:rPr lang="en-US" dirty="0"/>
              <a:t> </a:t>
            </a:r>
          </a:p>
        </p:txBody>
      </p:sp>
      <p:pic>
        <p:nvPicPr>
          <p:cNvPr id="8" name="Picture 7"/>
          <p:cNvPicPr>
            <a:picLocks noChangeAspect="1"/>
          </p:cNvPicPr>
          <p:nvPr/>
        </p:nvPicPr>
        <p:blipFill>
          <a:blip r:embed="rId6"/>
          <a:stretch>
            <a:fillRect/>
          </a:stretch>
        </p:blipFill>
        <p:spPr>
          <a:xfrm>
            <a:off x="1003032" y="1600205"/>
            <a:ext cx="1604817" cy="1604816"/>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
        <p:nvSpPr>
          <p:cNvPr id="9" name="TextBox 8"/>
          <p:cNvSpPr txBox="1"/>
          <p:nvPr/>
        </p:nvSpPr>
        <p:spPr>
          <a:xfrm>
            <a:off x="845128" y="3757672"/>
            <a:ext cx="3201940" cy="2585323"/>
          </a:xfrm>
          <a:prstGeom prst="rect">
            <a:avLst/>
          </a:prstGeom>
          <a:noFill/>
        </p:spPr>
        <p:txBody>
          <a:bodyPr wrap="square" rtlCol="0">
            <a:spAutoFit/>
          </a:bodyPr>
          <a:lstStyle/>
          <a:p>
            <a:r>
              <a:rPr lang="en-US" b="1" dirty="0">
                <a:latin typeface="Arial"/>
                <a:cs typeface="Arial"/>
              </a:rPr>
              <a:t>Dr. Mariam </a:t>
            </a:r>
            <a:r>
              <a:rPr lang="en-US" b="1" dirty="0" err="1">
                <a:latin typeface="Arial"/>
                <a:cs typeface="Arial"/>
              </a:rPr>
              <a:t>Quiñones</a:t>
            </a:r>
            <a:r>
              <a:rPr lang="en-US" dirty="0">
                <a:latin typeface="Arial"/>
                <a:cs typeface="Arial"/>
              </a:rPr>
              <a:t>, </a:t>
            </a:r>
          </a:p>
          <a:p>
            <a:r>
              <a:rPr lang="en-US" dirty="0">
                <a:latin typeface="Arial"/>
                <a:cs typeface="Arial"/>
              </a:rPr>
              <a:t>Ph.D. in Molecular Microbiology</a:t>
            </a:r>
          </a:p>
          <a:p>
            <a:endParaRPr lang="en-US" dirty="0">
              <a:latin typeface="Arial"/>
              <a:cs typeface="Arial"/>
            </a:endParaRPr>
          </a:p>
          <a:p>
            <a:r>
              <a:rPr lang="en-US" dirty="0">
                <a:latin typeface="Arial"/>
                <a:cs typeface="Arial"/>
              </a:rPr>
              <a:t>Ongoing Computational Biology projects:</a:t>
            </a:r>
          </a:p>
          <a:p>
            <a:pPr marL="285750" indent="-285750">
              <a:buFont typeface="Arial"/>
              <a:buChar char="•"/>
            </a:pPr>
            <a:r>
              <a:rPr lang="en-US" dirty="0">
                <a:latin typeface="Arial"/>
                <a:cs typeface="Arial"/>
              </a:rPr>
              <a:t>16S microbiome</a:t>
            </a:r>
          </a:p>
          <a:p>
            <a:pPr marL="285750" indent="-285750">
              <a:buFont typeface="Arial"/>
              <a:buChar char="•"/>
            </a:pPr>
            <a:r>
              <a:rPr lang="en-US" dirty="0">
                <a:latin typeface="Arial"/>
                <a:cs typeface="Arial"/>
              </a:rPr>
              <a:t>Ion Torrent Zika virus genome assembly</a:t>
            </a:r>
          </a:p>
        </p:txBody>
      </p:sp>
      <p:sp>
        <p:nvSpPr>
          <p:cNvPr id="17" name="Slide Number Placeholder 16"/>
          <p:cNvSpPr>
            <a:spLocks noGrp="1"/>
          </p:cNvSpPr>
          <p:nvPr>
            <p:ph type="sldNum" sz="quarter" idx="4294967295"/>
          </p:nvPr>
        </p:nvSpPr>
        <p:spPr>
          <a:xfrm>
            <a:off x="8737600" y="6356355"/>
            <a:ext cx="2844800" cy="365125"/>
          </a:xfrm>
        </p:spPr>
        <p:txBody>
          <a:bodyPr/>
          <a:lstStyle/>
          <a:p>
            <a:fld id="{96651D66-C80A-954B-A038-45CCFA327C41}" type="slidenum">
              <a:rPr lang="en-US" smtClean="0"/>
              <a:t>2</a:t>
            </a:fld>
            <a:endParaRPr lang="en-US"/>
          </a:p>
        </p:txBody>
      </p:sp>
    </p:spTree>
    <p:extLst>
      <p:ext uri="{BB962C8B-B14F-4D97-AF65-F5344CB8AC3E}">
        <p14:creationId xmlns:p14="http://schemas.microsoft.com/office/powerpoint/2010/main" val="7256260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199" y="1310640"/>
            <a:ext cx="10965873" cy="5181600"/>
          </a:xfrm>
        </p:spPr>
        <p:txBody>
          <a:bodyPr>
            <a:noAutofit/>
          </a:bodyPr>
          <a:lstStyle/>
          <a:p>
            <a:pPr marL="457200" indent="-457200">
              <a:spcAft>
                <a:spcPts val="1800"/>
              </a:spcAft>
              <a:buFont typeface="+mj-lt"/>
              <a:buAutoNum type="arabicPeriod"/>
            </a:pPr>
            <a:r>
              <a:rPr lang="en-US" sz="2000" dirty="0" err="1"/>
              <a:t>BioGRID</a:t>
            </a:r>
            <a:r>
              <a:rPr lang="en-US" sz="2000" dirty="0"/>
              <a:t> – (The Biological General Repository for Interaction Datasets) – a curated database </a:t>
            </a:r>
            <a:r>
              <a:rPr lang="en-US" sz="2000" dirty="0">
                <a:hlinkClick r:id="rId3"/>
              </a:rPr>
              <a:t>http://www.thebiogrid.org/</a:t>
            </a:r>
            <a:endParaRPr lang="en-US" sz="2000" dirty="0"/>
          </a:p>
          <a:p>
            <a:pPr marL="457200" indent="-457200">
              <a:spcAft>
                <a:spcPts val="1800"/>
              </a:spcAft>
              <a:buFont typeface="+mj-lt"/>
              <a:buAutoNum type="arabicPeriod"/>
            </a:pPr>
            <a:r>
              <a:rPr lang="en-US" sz="2000" dirty="0" err="1"/>
              <a:t>IntAct</a:t>
            </a:r>
            <a:r>
              <a:rPr lang="en-US" sz="2000" dirty="0"/>
              <a:t> – EMBL molecular interaction database </a:t>
            </a:r>
            <a:r>
              <a:rPr lang="en-US" sz="2000" dirty="0">
                <a:hlinkClick r:id="rId4"/>
              </a:rPr>
              <a:t>http://www.ebi.ac.uk/intact/</a:t>
            </a:r>
            <a:r>
              <a:rPr lang="en-US" sz="2000" dirty="0"/>
              <a:t> </a:t>
            </a:r>
          </a:p>
          <a:p>
            <a:pPr marL="457200" indent="-457200">
              <a:spcAft>
                <a:spcPts val="1800"/>
              </a:spcAft>
              <a:buFont typeface="+mj-lt"/>
              <a:buAutoNum type="arabicPeriod"/>
            </a:pPr>
            <a:r>
              <a:rPr lang="en-US" sz="2000" dirty="0"/>
              <a:t>Pathways Commons </a:t>
            </a:r>
            <a:r>
              <a:rPr lang="en-US" sz="2000" u="sng" dirty="0">
                <a:hlinkClick r:id="rId5"/>
              </a:rPr>
              <a:t>http://www.pathwaycommons.org/pc/</a:t>
            </a:r>
            <a:r>
              <a:rPr lang="en-US" sz="2000" dirty="0"/>
              <a:t> - Integrates data from </a:t>
            </a:r>
            <a:r>
              <a:rPr lang="en-US" sz="2000" dirty="0" err="1"/>
              <a:t>BioGRID</a:t>
            </a:r>
            <a:r>
              <a:rPr lang="en-US" sz="2000" dirty="0"/>
              <a:t>, </a:t>
            </a:r>
            <a:r>
              <a:rPr lang="en-US" sz="2000" dirty="0" err="1"/>
              <a:t>HumanCyc</a:t>
            </a:r>
            <a:r>
              <a:rPr lang="en-US" sz="2000" dirty="0"/>
              <a:t>, </a:t>
            </a:r>
            <a:r>
              <a:rPr lang="en-US" sz="2000" dirty="0" err="1"/>
              <a:t>IntAct</a:t>
            </a:r>
            <a:r>
              <a:rPr lang="en-US" sz="2000" dirty="0"/>
              <a:t>, </a:t>
            </a:r>
            <a:r>
              <a:rPr lang="en-US" sz="2000" dirty="0" err="1"/>
              <a:t>Reactome</a:t>
            </a:r>
            <a:r>
              <a:rPr lang="en-US" sz="2000" dirty="0"/>
              <a:t>, MINT, NCI, SBCNY, HPRD and </a:t>
            </a:r>
            <a:r>
              <a:rPr lang="en-US" sz="2000" dirty="0" err="1"/>
              <a:t>CancerCell</a:t>
            </a:r>
            <a:r>
              <a:rPr lang="en-US" sz="2000" dirty="0"/>
              <a:t> Map.  Important: Of these sources, </a:t>
            </a:r>
            <a:r>
              <a:rPr lang="en-US" sz="2000" dirty="0" err="1"/>
              <a:t>IntAct</a:t>
            </a:r>
            <a:r>
              <a:rPr lang="en-US" sz="2000" dirty="0"/>
              <a:t> and MINT contain data for some parasites.</a:t>
            </a:r>
          </a:p>
          <a:p>
            <a:pPr marL="457200" indent="-457200">
              <a:spcAft>
                <a:spcPts val="1800"/>
              </a:spcAft>
              <a:buFont typeface="+mj-lt"/>
              <a:buAutoNum type="arabicPeriod"/>
            </a:pPr>
            <a:r>
              <a:rPr lang="en-US" sz="2000" dirty="0"/>
              <a:t>STRING </a:t>
            </a:r>
            <a:r>
              <a:rPr lang="en-US" sz="2000" dirty="0">
                <a:hlinkClick r:id="rId6"/>
              </a:rPr>
              <a:t>http://string.embl.de/</a:t>
            </a:r>
            <a:r>
              <a:rPr lang="en-US" sz="2000" dirty="0"/>
              <a:t> and </a:t>
            </a:r>
            <a:r>
              <a:rPr lang="en-US" sz="2000" dirty="0" err="1"/>
              <a:t>GeneMania</a:t>
            </a:r>
            <a:r>
              <a:rPr lang="en-US" sz="2000" dirty="0"/>
              <a:t> </a:t>
            </a:r>
            <a:r>
              <a:rPr lang="en-US" sz="2000" dirty="0">
                <a:hlinkClick r:id="rId7"/>
              </a:rPr>
              <a:t>http://genemania.org</a:t>
            </a:r>
            <a:r>
              <a:rPr lang="en-US" sz="2000" dirty="0"/>
              <a:t> </a:t>
            </a:r>
          </a:p>
          <a:p>
            <a:pPr marL="800100" lvl="1" indent="-342900">
              <a:buFont typeface="+mj-lt"/>
              <a:buAutoNum type="arabicPeriod"/>
            </a:pPr>
            <a:r>
              <a:rPr lang="en-US" sz="1800" dirty="0"/>
              <a:t>Combines known and predicted protein-protein interactions</a:t>
            </a:r>
          </a:p>
          <a:p>
            <a:pPr marL="800100" lvl="1" indent="-342900">
              <a:buFont typeface="+mj-lt"/>
              <a:buAutoNum type="arabicPeriod"/>
            </a:pPr>
            <a:r>
              <a:rPr lang="en-US" sz="1800" dirty="0"/>
              <a:t>Predictions are derived from Genomic context, high throughput experiments, co-expression and previous knowledge reported in PubMed.</a:t>
            </a:r>
          </a:p>
        </p:txBody>
      </p:sp>
      <p:sp>
        <p:nvSpPr>
          <p:cNvPr id="4" name="Rectangle 3"/>
          <p:cNvSpPr/>
          <p:nvPr/>
        </p:nvSpPr>
        <p:spPr>
          <a:xfrm>
            <a:off x="644236" y="0"/>
            <a:ext cx="10759440" cy="1077218"/>
          </a:xfrm>
          <a:prstGeom prst="rect">
            <a:avLst/>
          </a:prstGeom>
        </p:spPr>
        <p:txBody>
          <a:bodyPr wrap="square">
            <a:spAutoFit/>
          </a:bodyPr>
          <a:lstStyle/>
          <a:p>
            <a:pPr>
              <a:spcAft>
                <a:spcPts val="1800"/>
              </a:spcAft>
            </a:pPr>
            <a:r>
              <a:rPr lang="en-US" sz="3200" b="1" dirty="0">
                <a:latin typeface="Arial" panose="020B0604020202020204" pitchFamily="34" charset="0"/>
                <a:cs typeface="Arial" panose="020B0604020202020204" pitchFamily="34" charset="0"/>
              </a:rPr>
              <a:t>Networks use data from Protein-protein or Protein-DNA interaction databases</a:t>
            </a:r>
          </a:p>
        </p:txBody>
      </p:sp>
      <p:sp>
        <p:nvSpPr>
          <p:cNvPr id="2" name="Slide Number Placeholder 1"/>
          <p:cNvSpPr>
            <a:spLocks noGrp="1"/>
          </p:cNvSpPr>
          <p:nvPr>
            <p:ph type="sldNum" sz="quarter" idx="12"/>
          </p:nvPr>
        </p:nvSpPr>
        <p:spPr/>
        <p:txBody>
          <a:bodyPr/>
          <a:lstStyle/>
          <a:p>
            <a:fld id="{0235576B-7F3C-4840-ADD7-A9DF1158E3A5}" type="slidenum">
              <a:rPr lang="en-US" smtClean="0">
                <a:latin typeface="Arial Regular"/>
              </a:rPr>
              <a:pPr/>
              <a:t>20</a:t>
            </a:fld>
            <a:endParaRPr lang="en-US" dirty="0">
              <a:latin typeface="Arial Regular"/>
            </a:endParaRPr>
          </a:p>
        </p:txBody>
      </p:sp>
    </p:spTree>
    <p:extLst>
      <p:ext uri="{BB962C8B-B14F-4D97-AF65-F5344CB8AC3E}">
        <p14:creationId xmlns:p14="http://schemas.microsoft.com/office/powerpoint/2010/main" val="31975976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03563" y="1502964"/>
            <a:ext cx="5472545" cy="4593036"/>
          </a:xfrm>
        </p:spPr>
        <p:txBody>
          <a:bodyPr>
            <a:normAutofit/>
          </a:bodyPr>
          <a:lstStyle/>
          <a:p>
            <a:r>
              <a:rPr lang="en-US" sz="2400" dirty="0"/>
              <a:t>Open source visualization tool for networks</a:t>
            </a:r>
          </a:p>
          <a:p>
            <a:r>
              <a:rPr lang="en-US" sz="2400" dirty="0"/>
              <a:t>Framework; functionality is expanded with </a:t>
            </a:r>
            <a:r>
              <a:rPr lang="en-US" sz="2400" dirty="0" err="1"/>
              <a:t>plugins</a:t>
            </a:r>
            <a:endParaRPr lang="en-US" sz="2400" dirty="0"/>
          </a:p>
          <a:p>
            <a:r>
              <a:rPr lang="en-US" sz="2400" dirty="0"/>
              <a:t>It allows users to:</a:t>
            </a:r>
          </a:p>
          <a:p>
            <a:pPr lvl="1"/>
            <a:r>
              <a:rPr lang="en-US" sz="2000" dirty="0"/>
              <a:t>Modify networks to ease of visualization</a:t>
            </a:r>
          </a:p>
          <a:p>
            <a:pPr lvl="1"/>
            <a:r>
              <a:rPr lang="en-US" sz="2000" dirty="0"/>
              <a:t>Load custom </a:t>
            </a:r>
            <a:r>
              <a:rPr lang="en-US" sz="2000" dirty="0" err="1"/>
              <a:t>datafiles</a:t>
            </a:r>
            <a:r>
              <a:rPr lang="en-US" sz="2000" dirty="0"/>
              <a:t> or files from databases such as Pathways Commons</a:t>
            </a:r>
          </a:p>
          <a:p>
            <a:pPr lvl="1"/>
            <a:r>
              <a:rPr lang="en-US" sz="2000" dirty="0"/>
              <a:t>Explore large networks</a:t>
            </a:r>
          </a:p>
          <a:p>
            <a:pPr lvl="1"/>
            <a:endParaRPr lang="en-US" sz="1800" dirty="0"/>
          </a:p>
        </p:txBody>
      </p:sp>
      <p:sp>
        <p:nvSpPr>
          <p:cNvPr id="4" name="Rectangle 3"/>
          <p:cNvSpPr/>
          <p:nvPr/>
        </p:nvSpPr>
        <p:spPr>
          <a:xfrm>
            <a:off x="1524000" y="0"/>
            <a:ext cx="9144000" cy="103663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Regular"/>
            </a:endParaRPr>
          </a:p>
        </p:txBody>
      </p:sp>
      <p:sp>
        <p:nvSpPr>
          <p:cNvPr id="2" name="Title 1"/>
          <p:cNvSpPr>
            <a:spLocks noGrp="1"/>
          </p:cNvSpPr>
          <p:nvPr>
            <p:ph type="title"/>
          </p:nvPr>
        </p:nvSpPr>
        <p:spPr>
          <a:xfrm>
            <a:off x="1384515" y="370084"/>
            <a:ext cx="8229600" cy="969962"/>
          </a:xfrm>
        </p:spPr>
        <p:txBody>
          <a:bodyPr anchor="t"/>
          <a:lstStyle/>
          <a:p>
            <a:r>
              <a:rPr lang="en-US" sz="2400" dirty="0" err="1"/>
              <a:t>www.cytoscape.org</a:t>
            </a:r>
            <a:endParaRPr lang="en-US" sz="2400" dirty="0"/>
          </a:p>
        </p:txBody>
      </p:sp>
      <p:pic>
        <p:nvPicPr>
          <p:cNvPr id="7" name="Picture 6"/>
          <p:cNvPicPr>
            <a:picLocks noChangeAspect="1"/>
          </p:cNvPicPr>
          <p:nvPr/>
        </p:nvPicPr>
        <p:blipFill>
          <a:blip r:embed="rId3"/>
          <a:stretch>
            <a:fillRect/>
          </a:stretch>
        </p:blipFill>
        <p:spPr>
          <a:xfrm>
            <a:off x="6607679" y="1845769"/>
            <a:ext cx="5176569" cy="3907425"/>
          </a:xfrm>
          <a:prstGeom prst="rect">
            <a:avLst/>
          </a:prstGeom>
          <a:ln>
            <a:noFill/>
          </a:ln>
          <a:effectLst>
            <a:outerShdw blurRad="292100" dist="139700" dir="2700000" algn="tl" rotWithShape="0">
              <a:srgbClr val="333333">
                <a:alpha val="65000"/>
              </a:srgbClr>
            </a:outerShdw>
          </a:effectLst>
        </p:spPr>
      </p:pic>
      <p:sp>
        <p:nvSpPr>
          <p:cNvPr id="8" name="Slide Number Placeholder 7"/>
          <p:cNvSpPr>
            <a:spLocks noGrp="1"/>
          </p:cNvSpPr>
          <p:nvPr>
            <p:ph type="sldNum" sz="quarter" idx="12"/>
          </p:nvPr>
        </p:nvSpPr>
        <p:spPr/>
        <p:txBody>
          <a:bodyPr/>
          <a:lstStyle/>
          <a:p>
            <a:fld id="{0235576B-7F3C-4840-ADD7-A9DF1158E3A5}" type="slidenum">
              <a:rPr lang="en-US" smtClean="0">
                <a:latin typeface="Arial Regular"/>
              </a:rPr>
              <a:pPr/>
              <a:t>21</a:t>
            </a:fld>
            <a:endParaRPr lang="en-US" dirty="0">
              <a:latin typeface="Arial Regular"/>
            </a:endParaRPr>
          </a:p>
        </p:txBody>
      </p:sp>
      <p:pic>
        <p:nvPicPr>
          <p:cNvPr id="5" name="Picture 4"/>
          <p:cNvPicPr>
            <a:picLocks noChangeAspect="1"/>
          </p:cNvPicPr>
          <p:nvPr/>
        </p:nvPicPr>
        <p:blipFill>
          <a:blip r:embed="rId4"/>
          <a:stretch>
            <a:fillRect/>
          </a:stretch>
        </p:blipFill>
        <p:spPr>
          <a:xfrm>
            <a:off x="1524000" y="15785"/>
            <a:ext cx="2461987" cy="1101815"/>
          </a:xfrm>
          <a:prstGeom prst="rect">
            <a:avLst/>
          </a:prstGeom>
        </p:spPr>
      </p:pic>
    </p:spTree>
    <p:extLst>
      <p:ext uri="{BB962C8B-B14F-4D97-AF65-F5344CB8AC3E}">
        <p14:creationId xmlns:p14="http://schemas.microsoft.com/office/powerpoint/2010/main" val="10931853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24000" y="0"/>
            <a:ext cx="9144000" cy="1036638"/>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dirty="0">
              <a:latin typeface="Arial Regular"/>
            </a:endParaRPr>
          </a:p>
        </p:txBody>
      </p:sp>
      <p:sp>
        <p:nvSpPr>
          <p:cNvPr id="2" name="Title 1"/>
          <p:cNvSpPr>
            <a:spLocks noGrp="1"/>
          </p:cNvSpPr>
          <p:nvPr>
            <p:ph type="title"/>
          </p:nvPr>
        </p:nvSpPr>
        <p:spPr>
          <a:xfrm>
            <a:off x="817418" y="180110"/>
            <a:ext cx="11152909" cy="856528"/>
          </a:xfrm>
        </p:spPr>
        <p:txBody>
          <a:bodyPr>
            <a:noAutofit/>
          </a:bodyPr>
          <a:lstStyle/>
          <a:p>
            <a:pPr algn="l"/>
            <a:r>
              <a:rPr lang="en-US" sz="2400" b="1" dirty="0" err="1"/>
              <a:t>Cytoscape</a:t>
            </a:r>
            <a:r>
              <a:rPr lang="en-US" sz="2400" b="1" dirty="0"/>
              <a:t> has a library of plugins to perform enrichment and network analysis</a:t>
            </a:r>
          </a:p>
        </p:txBody>
      </p:sp>
      <p:sp>
        <p:nvSpPr>
          <p:cNvPr id="3" name="Slide Number Placeholder 2"/>
          <p:cNvSpPr>
            <a:spLocks noGrp="1"/>
          </p:cNvSpPr>
          <p:nvPr>
            <p:ph type="sldNum" sz="quarter" idx="12"/>
          </p:nvPr>
        </p:nvSpPr>
        <p:spPr/>
        <p:txBody>
          <a:bodyPr/>
          <a:lstStyle/>
          <a:p>
            <a:fld id="{0235576B-7F3C-4840-ADD7-A9DF1158E3A5}" type="slidenum">
              <a:rPr lang="en-US" smtClean="0">
                <a:latin typeface="Arial Regular"/>
              </a:rPr>
              <a:pPr/>
              <a:t>22</a:t>
            </a:fld>
            <a:endParaRPr lang="en-US" dirty="0">
              <a:latin typeface="Arial Regular"/>
            </a:endParaRPr>
          </a:p>
        </p:txBody>
      </p:sp>
      <p:sp>
        <p:nvSpPr>
          <p:cNvPr id="5" name="TextBox 4">
            <a:extLst>
              <a:ext uri="{FF2B5EF4-FFF2-40B4-BE49-F238E27FC236}">
                <a16:creationId xmlns:a16="http://schemas.microsoft.com/office/drawing/2014/main" id="{918C40FA-24A4-5F4D-B59C-11C56B7C6115}"/>
              </a:ext>
            </a:extLst>
          </p:cNvPr>
          <p:cNvSpPr txBox="1"/>
          <p:nvPr/>
        </p:nvSpPr>
        <p:spPr>
          <a:xfrm>
            <a:off x="1330036" y="1759526"/>
            <a:ext cx="3179617" cy="954107"/>
          </a:xfrm>
          <a:prstGeom prst="rect">
            <a:avLst/>
          </a:prstGeom>
          <a:noFill/>
        </p:spPr>
        <p:txBody>
          <a:bodyPr wrap="square" rtlCol="0">
            <a:spAutoFit/>
          </a:bodyPr>
          <a:lstStyle/>
          <a:p>
            <a:r>
              <a:rPr lang="en-US" sz="2800" dirty="0">
                <a:latin typeface="Arial Regular"/>
              </a:rPr>
              <a:t>Example: </a:t>
            </a:r>
            <a:r>
              <a:rPr lang="en-US" sz="2800" dirty="0" err="1">
                <a:latin typeface="Arial Regular"/>
              </a:rPr>
              <a:t>ClueGo</a:t>
            </a:r>
            <a:r>
              <a:rPr lang="en-US" sz="2800" dirty="0">
                <a:latin typeface="Arial Regular"/>
              </a:rPr>
              <a:t> plugin</a:t>
            </a:r>
          </a:p>
        </p:txBody>
      </p:sp>
      <p:pic>
        <p:nvPicPr>
          <p:cNvPr id="7" name="Picture 6">
            <a:extLst>
              <a:ext uri="{FF2B5EF4-FFF2-40B4-BE49-F238E27FC236}">
                <a16:creationId xmlns:a16="http://schemas.microsoft.com/office/drawing/2014/main" id="{7543FA9C-B77E-6348-A862-C4F5C54B919C}"/>
              </a:ext>
            </a:extLst>
          </p:cNvPr>
          <p:cNvPicPr>
            <a:picLocks noChangeAspect="1"/>
          </p:cNvPicPr>
          <p:nvPr/>
        </p:nvPicPr>
        <p:blipFill>
          <a:blip r:embed="rId3"/>
          <a:stretch>
            <a:fillRect/>
          </a:stretch>
        </p:blipFill>
        <p:spPr>
          <a:xfrm>
            <a:off x="4769427" y="1343889"/>
            <a:ext cx="6092210" cy="4877955"/>
          </a:xfrm>
          <a:prstGeom prst="rect">
            <a:avLst/>
          </a:prstGeom>
        </p:spPr>
      </p:pic>
    </p:spTree>
    <p:extLst>
      <p:ext uri="{BB962C8B-B14F-4D97-AF65-F5344CB8AC3E}">
        <p14:creationId xmlns:p14="http://schemas.microsoft.com/office/powerpoint/2010/main" val="7699933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7309845" y="2251386"/>
            <a:ext cx="2225132" cy="2781415"/>
          </a:xfrm>
          <a:prstGeom prst="rect">
            <a:avLst/>
          </a:prstGeom>
        </p:spPr>
      </p:pic>
      <p:pic>
        <p:nvPicPr>
          <p:cNvPr id="9" name="Picture 8"/>
          <p:cNvPicPr>
            <a:picLocks noChangeAspect="1"/>
          </p:cNvPicPr>
          <p:nvPr/>
        </p:nvPicPr>
        <p:blipFill>
          <a:blip r:embed="rId3"/>
          <a:stretch>
            <a:fillRect/>
          </a:stretch>
        </p:blipFill>
        <p:spPr>
          <a:xfrm>
            <a:off x="2438554" y="2251385"/>
            <a:ext cx="3357411" cy="2608636"/>
          </a:xfrm>
          <a:prstGeom prst="rect">
            <a:avLst/>
          </a:prstGeom>
        </p:spPr>
      </p:pic>
      <p:sp>
        <p:nvSpPr>
          <p:cNvPr id="5" name="Rectangle 4"/>
          <p:cNvSpPr/>
          <p:nvPr/>
        </p:nvSpPr>
        <p:spPr>
          <a:xfrm>
            <a:off x="1676401" y="1219200"/>
            <a:ext cx="6787505" cy="923330"/>
          </a:xfrm>
          <a:prstGeom prst="rect">
            <a:avLst/>
          </a:prstGeom>
        </p:spPr>
        <p:txBody>
          <a:bodyPr wrap="square">
            <a:spAutoFit/>
          </a:bodyPr>
          <a:lstStyle/>
          <a:p>
            <a:r>
              <a:rPr lang="en-US" sz="2700" dirty="0">
                <a:latin typeface="Arial Regular"/>
              </a:rPr>
              <a:t>Identifies densely connected areas of protein interaction networks</a:t>
            </a:r>
          </a:p>
        </p:txBody>
      </p:sp>
      <p:sp>
        <p:nvSpPr>
          <p:cNvPr id="6" name="Title 5"/>
          <p:cNvSpPr>
            <a:spLocks noGrp="1"/>
          </p:cNvSpPr>
          <p:nvPr>
            <p:ph type="title"/>
          </p:nvPr>
        </p:nvSpPr>
        <p:spPr>
          <a:xfrm>
            <a:off x="692727" y="227272"/>
            <a:ext cx="10751128" cy="660362"/>
          </a:xfrm>
        </p:spPr>
        <p:txBody>
          <a:bodyPr>
            <a:noAutofit/>
          </a:bodyPr>
          <a:lstStyle/>
          <a:p>
            <a:pPr algn="l"/>
            <a:r>
              <a:rPr lang="en-US" sz="3600" dirty="0"/>
              <a:t>Other plugins to analyze networks include MCODE</a:t>
            </a:r>
          </a:p>
        </p:txBody>
      </p:sp>
      <p:sp>
        <p:nvSpPr>
          <p:cNvPr id="7" name="Rectangle 6"/>
          <p:cNvSpPr/>
          <p:nvPr/>
        </p:nvSpPr>
        <p:spPr>
          <a:xfrm>
            <a:off x="1981200" y="5235904"/>
            <a:ext cx="8229600" cy="1477328"/>
          </a:xfrm>
          <a:prstGeom prst="rect">
            <a:avLst/>
          </a:prstGeom>
        </p:spPr>
        <p:txBody>
          <a:bodyPr wrap="square">
            <a:spAutoFit/>
          </a:bodyPr>
          <a:lstStyle/>
          <a:p>
            <a:r>
              <a:rPr lang="en-US" dirty="0">
                <a:latin typeface="Arial Regular"/>
              </a:rPr>
              <a:t>MCODE (Molecular Complex Detection) v1.2 (Jan 2007) A </a:t>
            </a:r>
            <a:r>
              <a:rPr lang="en-US" dirty="0" err="1">
                <a:latin typeface="Arial Regular"/>
              </a:rPr>
              <a:t>Cytoscape</a:t>
            </a:r>
            <a:r>
              <a:rPr lang="en-US" dirty="0">
                <a:latin typeface="Arial Regular"/>
              </a:rPr>
              <a:t> </a:t>
            </a:r>
            <a:r>
              <a:rPr lang="en-US" dirty="0" err="1">
                <a:latin typeface="Arial Regular"/>
              </a:rPr>
              <a:t>PlugIn</a:t>
            </a:r>
            <a:r>
              <a:rPr lang="en-US" dirty="0">
                <a:latin typeface="Arial Regular"/>
              </a:rPr>
              <a:t>  Version 1.2 by </a:t>
            </a:r>
            <a:r>
              <a:rPr lang="en-US" dirty="0" err="1">
                <a:latin typeface="Arial Regular"/>
              </a:rPr>
              <a:t>Vuk</a:t>
            </a:r>
            <a:r>
              <a:rPr lang="en-US" dirty="0">
                <a:latin typeface="Arial Regular"/>
              </a:rPr>
              <a:t> </a:t>
            </a:r>
            <a:r>
              <a:rPr lang="en-US" dirty="0" err="1">
                <a:latin typeface="Arial Regular"/>
              </a:rPr>
              <a:t>Pavlovic</a:t>
            </a:r>
            <a:r>
              <a:rPr lang="en-US" dirty="0">
                <a:latin typeface="Arial Regular"/>
              </a:rPr>
              <a:t> (Bader Lab, University of Toronto) </a:t>
            </a:r>
          </a:p>
          <a:p>
            <a:endParaRPr lang="en-US" dirty="0">
              <a:latin typeface="Arial Regular"/>
            </a:endParaRPr>
          </a:p>
          <a:p>
            <a:r>
              <a:rPr lang="en-US" dirty="0">
                <a:latin typeface="Arial Regular"/>
              </a:rPr>
              <a:t>Bader GD, Hogue CW An automated method for finding molecular complexes in large protein interaction networks. BMC Bioinformatics. 2003 Jan 13;4(1):2</a:t>
            </a:r>
          </a:p>
        </p:txBody>
      </p:sp>
      <p:sp>
        <p:nvSpPr>
          <p:cNvPr id="10" name="Right Arrow 9"/>
          <p:cNvSpPr/>
          <p:nvPr/>
        </p:nvSpPr>
        <p:spPr>
          <a:xfrm>
            <a:off x="5795965" y="3588471"/>
            <a:ext cx="1122967" cy="279622"/>
          </a:xfrm>
          <a:prstGeom prst="right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latin typeface="Arial Regular"/>
            </a:endParaRPr>
          </a:p>
        </p:txBody>
      </p:sp>
      <p:sp>
        <p:nvSpPr>
          <p:cNvPr id="2" name="Slide Number Placeholder 1"/>
          <p:cNvSpPr>
            <a:spLocks noGrp="1"/>
          </p:cNvSpPr>
          <p:nvPr>
            <p:ph type="sldNum" sz="quarter" idx="12"/>
          </p:nvPr>
        </p:nvSpPr>
        <p:spPr/>
        <p:txBody>
          <a:bodyPr/>
          <a:lstStyle/>
          <a:p>
            <a:fld id="{0235576B-7F3C-4840-ADD7-A9DF1158E3A5}" type="slidenum">
              <a:rPr lang="en-US" smtClean="0">
                <a:latin typeface="Arial Regular"/>
              </a:rPr>
              <a:pPr/>
              <a:t>23</a:t>
            </a:fld>
            <a:endParaRPr lang="en-US" dirty="0">
              <a:latin typeface="Arial Regular"/>
            </a:endParaRPr>
          </a:p>
        </p:txBody>
      </p:sp>
    </p:spTree>
    <p:extLst>
      <p:ext uri="{BB962C8B-B14F-4D97-AF65-F5344CB8AC3E}">
        <p14:creationId xmlns:p14="http://schemas.microsoft.com/office/powerpoint/2010/main" val="24624249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EFDA59-5F88-5C4C-B599-3A371F6302EA}"/>
              </a:ext>
            </a:extLst>
          </p:cNvPr>
          <p:cNvSpPr>
            <a:spLocks noGrp="1"/>
          </p:cNvSpPr>
          <p:nvPr>
            <p:ph type="title"/>
          </p:nvPr>
        </p:nvSpPr>
        <p:spPr/>
        <p:txBody>
          <a:bodyPr/>
          <a:lstStyle/>
          <a:p>
            <a:r>
              <a:rPr lang="en-US" dirty="0"/>
              <a:t>Next: Practical Session</a:t>
            </a:r>
          </a:p>
        </p:txBody>
      </p:sp>
      <p:sp>
        <p:nvSpPr>
          <p:cNvPr id="3" name="Content Placeholder 2">
            <a:extLst>
              <a:ext uri="{FF2B5EF4-FFF2-40B4-BE49-F238E27FC236}">
                <a16:creationId xmlns:a16="http://schemas.microsoft.com/office/drawing/2014/main" id="{BFE44468-0566-CF49-A059-6BFC762579E2}"/>
              </a:ext>
            </a:extLst>
          </p:cNvPr>
          <p:cNvSpPr>
            <a:spLocks noGrp="1"/>
          </p:cNvSpPr>
          <p:nvPr>
            <p:ph idx="1"/>
          </p:nvPr>
        </p:nvSpPr>
        <p:spPr>
          <a:xfrm>
            <a:off x="2404918" y="2182096"/>
            <a:ext cx="8567882" cy="2112813"/>
          </a:xfrm>
        </p:spPr>
        <p:txBody>
          <a:bodyPr/>
          <a:lstStyle/>
          <a:p>
            <a:r>
              <a:rPr lang="en-US" dirty="0"/>
              <a:t>Exercise on enrichment, exploring interaction databases, visualizing and analyzing networks</a:t>
            </a:r>
          </a:p>
        </p:txBody>
      </p:sp>
    </p:spTree>
    <p:extLst>
      <p:ext uri="{BB962C8B-B14F-4D97-AF65-F5344CB8AC3E}">
        <p14:creationId xmlns:p14="http://schemas.microsoft.com/office/powerpoint/2010/main" val="29724294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649F1-6F1B-9B44-883A-7CC6114F2126}"/>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FBF74F30-0217-3B44-8323-9E4FBA63ED02}"/>
              </a:ext>
            </a:extLst>
          </p:cNvPr>
          <p:cNvSpPr>
            <a:spLocks noGrp="1"/>
          </p:cNvSpPr>
          <p:nvPr>
            <p:ph idx="1"/>
          </p:nvPr>
        </p:nvSpPr>
        <p:spPr>
          <a:xfrm>
            <a:off x="825500" y="1249685"/>
            <a:ext cx="10939780" cy="5166355"/>
          </a:xfrm>
        </p:spPr>
        <p:txBody>
          <a:bodyPr>
            <a:normAutofit fontScale="85000" lnSpcReduction="20000"/>
          </a:bodyPr>
          <a:lstStyle/>
          <a:p>
            <a:r>
              <a:rPr lang="en-US" dirty="0"/>
              <a:t>Introduction to pathways, enrichment methods and networks</a:t>
            </a:r>
          </a:p>
          <a:p>
            <a:pPr lvl="1"/>
            <a:r>
              <a:rPr lang="en-US" dirty="0"/>
              <a:t>Pathways, ORA, GSEA</a:t>
            </a:r>
          </a:p>
          <a:p>
            <a:pPr lvl="1"/>
            <a:r>
              <a:rPr lang="en-US" dirty="0"/>
              <a:t>Theory on Gene Ontology</a:t>
            </a:r>
          </a:p>
          <a:p>
            <a:pPr lvl="1"/>
            <a:r>
              <a:rPr lang="en-US" dirty="0"/>
              <a:t>Networks analysis</a:t>
            </a:r>
          </a:p>
          <a:p>
            <a:pPr lvl="1"/>
            <a:endParaRPr lang="en-US" dirty="0"/>
          </a:p>
          <a:p>
            <a:r>
              <a:rPr lang="en-US" dirty="0"/>
              <a:t>Useful databases/tools for pathways and networks analyses</a:t>
            </a:r>
            <a:endParaRPr lang="en-US" b="1" dirty="0"/>
          </a:p>
          <a:p>
            <a:pPr lvl="1"/>
            <a:r>
              <a:rPr lang="en-US" dirty="0"/>
              <a:t>Overview of web network/pathway tools such as KEGG, </a:t>
            </a:r>
            <a:r>
              <a:rPr lang="en-US" dirty="0" err="1"/>
              <a:t>Reactome</a:t>
            </a:r>
            <a:r>
              <a:rPr lang="en-US" dirty="0"/>
              <a:t>, String, DAVID</a:t>
            </a:r>
          </a:p>
          <a:p>
            <a:pPr lvl="1"/>
            <a:r>
              <a:rPr lang="en-US" dirty="0"/>
              <a:t>Explore String networks</a:t>
            </a:r>
          </a:p>
          <a:p>
            <a:endParaRPr lang="en-US" dirty="0"/>
          </a:p>
          <a:p>
            <a:r>
              <a:rPr lang="en-US" dirty="0"/>
              <a:t>Practical</a:t>
            </a:r>
          </a:p>
          <a:p>
            <a:pPr lvl="1"/>
            <a:r>
              <a:rPr lang="en-US" dirty="0"/>
              <a:t>Run a Gene Set Enrichment using GSEA</a:t>
            </a:r>
          </a:p>
          <a:p>
            <a:pPr lvl="1"/>
            <a:r>
              <a:rPr lang="en-US" dirty="0"/>
              <a:t>Network visualization using </a:t>
            </a:r>
            <a:r>
              <a:rPr lang="en-US" dirty="0" err="1"/>
              <a:t>Cytoscape</a:t>
            </a:r>
            <a:endParaRPr lang="en-US" dirty="0"/>
          </a:p>
          <a:p>
            <a:pPr marL="0" indent="0">
              <a:buNone/>
            </a:pPr>
            <a:endParaRPr lang="en-US" dirty="0"/>
          </a:p>
          <a:p>
            <a:endParaRPr lang="en-US" dirty="0"/>
          </a:p>
        </p:txBody>
      </p:sp>
    </p:spTree>
    <p:extLst>
      <p:ext uri="{BB962C8B-B14F-4D97-AF65-F5344CB8AC3E}">
        <p14:creationId xmlns:p14="http://schemas.microsoft.com/office/powerpoint/2010/main" val="20704550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29640" y="123766"/>
            <a:ext cx="10988040" cy="958273"/>
          </a:xfrm>
        </p:spPr>
        <p:txBody>
          <a:bodyPr>
            <a:normAutofit/>
          </a:bodyPr>
          <a:lstStyle/>
          <a:p>
            <a:pPr algn="l"/>
            <a:r>
              <a:rPr lang="en-US" sz="2800" dirty="0">
                <a:solidFill>
                  <a:srgbClr val="000000"/>
                </a:solidFill>
              </a:rPr>
              <a:t>Biologists have abandoned the reductionist approach to adopt a systems biology approach to handle genome scale data </a:t>
            </a:r>
          </a:p>
        </p:txBody>
      </p:sp>
      <p:sp>
        <p:nvSpPr>
          <p:cNvPr id="4" name="Slide Number Placeholder 3"/>
          <p:cNvSpPr>
            <a:spLocks noGrp="1"/>
          </p:cNvSpPr>
          <p:nvPr>
            <p:ph type="sldNum" sz="quarter" idx="12"/>
          </p:nvPr>
        </p:nvSpPr>
        <p:spPr/>
        <p:txBody>
          <a:bodyPr/>
          <a:lstStyle/>
          <a:p>
            <a:fld id="{5E8D127A-7199-4E61-938E-D828E2042B8B}" type="slidenum">
              <a:rPr lang="en-US" smtClean="0">
                <a:latin typeface="Arial Regular"/>
              </a:rPr>
              <a:pPr/>
              <a:t>4</a:t>
            </a:fld>
            <a:endParaRPr lang="en-US" dirty="0">
              <a:latin typeface="Arial Regular"/>
            </a:endParaRPr>
          </a:p>
        </p:txBody>
      </p:sp>
      <p:pic>
        <p:nvPicPr>
          <p:cNvPr id="5" name="Picture 4"/>
          <p:cNvPicPr>
            <a:picLocks noChangeAspect="1"/>
          </p:cNvPicPr>
          <p:nvPr/>
        </p:nvPicPr>
        <p:blipFill>
          <a:blip r:embed="rId3"/>
          <a:stretch>
            <a:fillRect/>
          </a:stretch>
        </p:blipFill>
        <p:spPr>
          <a:xfrm>
            <a:off x="2743200" y="1219200"/>
            <a:ext cx="6715974" cy="5403307"/>
          </a:xfrm>
          <a:prstGeom prst="rect">
            <a:avLst/>
          </a:prstGeom>
        </p:spPr>
      </p:pic>
      <p:sp>
        <p:nvSpPr>
          <p:cNvPr id="6" name="Rectangle 5"/>
          <p:cNvSpPr/>
          <p:nvPr/>
        </p:nvSpPr>
        <p:spPr>
          <a:xfrm>
            <a:off x="3797586" y="6497903"/>
            <a:ext cx="4352474" cy="369332"/>
          </a:xfrm>
          <a:prstGeom prst="rect">
            <a:avLst/>
          </a:prstGeom>
        </p:spPr>
        <p:txBody>
          <a:bodyPr wrap="none">
            <a:spAutoFit/>
          </a:bodyPr>
          <a:lstStyle/>
          <a:p>
            <a:r>
              <a:rPr lang="en-US" dirty="0">
                <a:latin typeface="Arial Regular"/>
              </a:rPr>
              <a:t>Science 2002 </a:t>
            </a:r>
            <a:r>
              <a:rPr lang="en-US" dirty="0" err="1">
                <a:latin typeface="Arial Regular"/>
              </a:rPr>
              <a:t>Oltvai</a:t>
            </a:r>
            <a:r>
              <a:rPr lang="en-US" dirty="0">
                <a:latin typeface="Arial Regular"/>
              </a:rPr>
              <a:t> et al., pp. 763 - 764 </a:t>
            </a:r>
          </a:p>
        </p:txBody>
      </p:sp>
      <p:sp>
        <p:nvSpPr>
          <p:cNvPr id="7" name="TextBox 6"/>
          <p:cNvSpPr txBox="1"/>
          <p:nvPr/>
        </p:nvSpPr>
        <p:spPr>
          <a:xfrm>
            <a:off x="7966372" y="2157131"/>
            <a:ext cx="3753188" cy="1061829"/>
          </a:xfrm>
          <a:prstGeom prst="rect">
            <a:avLst/>
          </a:prstGeom>
          <a:noFill/>
        </p:spPr>
        <p:txBody>
          <a:bodyPr wrap="square" rtlCol="0">
            <a:spAutoFit/>
          </a:bodyPr>
          <a:lstStyle/>
          <a:p>
            <a:pPr algn="r"/>
            <a:r>
              <a:rPr lang="en-US" sz="2100" dirty="0">
                <a:latin typeface="Arial Regular"/>
              </a:rPr>
              <a:t>Pathways analysis is one component of a systems biology approach.</a:t>
            </a:r>
          </a:p>
        </p:txBody>
      </p:sp>
      <p:sp>
        <p:nvSpPr>
          <p:cNvPr id="3" name="TextBox 2">
            <a:extLst>
              <a:ext uri="{FF2B5EF4-FFF2-40B4-BE49-F238E27FC236}">
                <a16:creationId xmlns:a16="http://schemas.microsoft.com/office/drawing/2014/main" id="{160B02E4-BD32-8644-919F-54F58A2F6BCF}"/>
              </a:ext>
            </a:extLst>
          </p:cNvPr>
          <p:cNvSpPr txBox="1"/>
          <p:nvPr/>
        </p:nvSpPr>
        <p:spPr>
          <a:xfrm>
            <a:off x="929640" y="2157131"/>
            <a:ext cx="2430281" cy="2308324"/>
          </a:xfrm>
          <a:prstGeom prst="rect">
            <a:avLst/>
          </a:prstGeom>
          <a:noFill/>
        </p:spPr>
        <p:txBody>
          <a:bodyPr wrap="none" rtlCol="0">
            <a:spAutoFit/>
          </a:bodyPr>
          <a:lstStyle/>
          <a:p>
            <a:pPr marL="285750" indent="-285750">
              <a:buFont typeface="Arial" panose="020B0604020202020204" pitchFamily="34" charset="0"/>
              <a:buChar char="•"/>
            </a:pPr>
            <a:r>
              <a:rPr lang="en-US" sz="2400" dirty="0">
                <a:latin typeface="Arial Regular"/>
              </a:rPr>
              <a:t>Genome</a:t>
            </a:r>
          </a:p>
          <a:p>
            <a:pPr marL="285750" indent="-285750">
              <a:buFont typeface="Arial" panose="020B0604020202020204" pitchFamily="34" charset="0"/>
              <a:buChar char="•"/>
            </a:pPr>
            <a:r>
              <a:rPr lang="en-US" sz="2400" dirty="0">
                <a:latin typeface="Arial Regular"/>
              </a:rPr>
              <a:t>Epigenome</a:t>
            </a:r>
          </a:p>
          <a:p>
            <a:pPr marL="285750" indent="-285750">
              <a:buFont typeface="Arial" panose="020B0604020202020204" pitchFamily="34" charset="0"/>
              <a:buChar char="•"/>
            </a:pPr>
            <a:r>
              <a:rPr lang="en-US" sz="2400" dirty="0">
                <a:latin typeface="Arial Regular"/>
              </a:rPr>
              <a:t>Transcriptome</a:t>
            </a:r>
          </a:p>
          <a:p>
            <a:pPr marL="285750" indent="-285750">
              <a:buFont typeface="Arial" panose="020B0604020202020204" pitchFamily="34" charset="0"/>
              <a:buChar char="•"/>
            </a:pPr>
            <a:r>
              <a:rPr lang="en-US" sz="2400" dirty="0">
                <a:latin typeface="Arial Regular"/>
              </a:rPr>
              <a:t>Proteome</a:t>
            </a:r>
          </a:p>
          <a:p>
            <a:pPr marL="285750" indent="-285750">
              <a:buFont typeface="Arial" panose="020B0604020202020204" pitchFamily="34" charset="0"/>
              <a:buChar char="•"/>
            </a:pPr>
            <a:r>
              <a:rPr lang="en-US" sz="2400" dirty="0">
                <a:latin typeface="Arial Regular"/>
              </a:rPr>
              <a:t>Metabolome</a:t>
            </a:r>
          </a:p>
          <a:p>
            <a:pPr marL="285750" indent="-285750">
              <a:buFont typeface="Arial" panose="020B0604020202020204" pitchFamily="34" charset="0"/>
              <a:buChar char="•"/>
            </a:pPr>
            <a:r>
              <a:rPr lang="en-US" sz="2400" dirty="0" err="1">
                <a:latin typeface="Arial Regular"/>
              </a:rPr>
              <a:t>Signalome</a:t>
            </a:r>
            <a:endParaRPr lang="en-US" sz="2400" dirty="0">
              <a:latin typeface="Arial Regular"/>
            </a:endParaRPr>
          </a:p>
        </p:txBody>
      </p:sp>
      <p:sp>
        <p:nvSpPr>
          <p:cNvPr id="8" name="Rectangle 7">
            <a:extLst>
              <a:ext uri="{FF2B5EF4-FFF2-40B4-BE49-F238E27FC236}">
                <a16:creationId xmlns:a16="http://schemas.microsoft.com/office/drawing/2014/main" id="{ABCAE2E3-F7BF-5249-B43E-879FFBBADA47}"/>
              </a:ext>
            </a:extLst>
          </p:cNvPr>
          <p:cNvSpPr/>
          <p:nvPr/>
        </p:nvSpPr>
        <p:spPr>
          <a:xfrm>
            <a:off x="929640" y="1476340"/>
            <a:ext cx="3042821" cy="461665"/>
          </a:xfrm>
          <a:prstGeom prst="rect">
            <a:avLst/>
          </a:prstGeom>
        </p:spPr>
        <p:txBody>
          <a:bodyPr wrap="none">
            <a:spAutoFit/>
          </a:bodyPr>
          <a:lstStyle/>
          <a:p>
            <a:r>
              <a:rPr lang="en-US" sz="2400" dirty="0">
                <a:solidFill>
                  <a:srgbClr val="000000"/>
                </a:solidFill>
                <a:latin typeface="Arial Regular"/>
              </a:rPr>
              <a:t>Genome Scale Data </a:t>
            </a:r>
            <a:endParaRPr lang="en-US" sz="2400" dirty="0">
              <a:latin typeface="Arial Regular"/>
            </a:endParaRPr>
          </a:p>
        </p:txBody>
      </p:sp>
    </p:spTree>
    <p:extLst>
      <p:ext uri="{BB962C8B-B14F-4D97-AF65-F5344CB8AC3E}">
        <p14:creationId xmlns:p14="http://schemas.microsoft.com/office/powerpoint/2010/main" val="536297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accel="50000" decel="5000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5500" y="281411"/>
            <a:ext cx="10970260" cy="693950"/>
          </a:xfrm>
        </p:spPr>
        <p:txBody>
          <a:bodyPr>
            <a:noAutofit/>
          </a:bodyPr>
          <a:lstStyle/>
          <a:p>
            <a:pPr algn="l"/>
            <a:r>
              <a:rPr lang="en-US" sz="3200" dirty="0"/>
              <a:t>Common methods for knowledge-base gene and </a:t>
            </a:r>
            <a:br>
              <a:rPr lang="en-US" sz="3200" dirty="0"/>
            </a:br>
            <a:r>
              <a:rPr lang="en-US" sz="3200" dirty="0"/>
              <a:t>pathways analyses</a:t>
            </a:r>
          </a:p>
        </p:txBody>
      </p:sp>
      <p:sp>
        <p:nvSpPr>
          <p:cNvPr id="3" name="Content Placeholder 2"/>
          <p:cNvSpPr>
            <a:spLocks noGrp="1"/>
          </p:cNvSpPr>
          <p:nvPr>
            <p:ph idx="1"/>
          </p:nvPr>
        </p:nvSpPr>
        <p:spPr>
          <a:xfrm>
            <a:off x="825500" y="1524001"/>
            <a:ext cx="10756900" cy="1676400"/>
          </a:xfrm>
        </p:spPr>
        <p:txBody>
          <a:bodyPr>
            <a:normAutofit/>
          </a:bodyPr>
          <a:lstStyle/>
          <a:p>
            <a:pPr marL="0" indent="0">
              <a:buNone/>
            </a:pPr>
            <a:r>
              <a:rPr lang="en-US" sz="2800" dirty="0"/>
              <a:t>Enrichment: A gene set is tested for a significant association with a trait compared to an association of any other gene set (often the genes on a chip)</a:t>
            </a:r>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5</a:t>
            </a:fld>
            <a:endParaRPr lang="en-US" dirty="0">
              <a:latin typeface="Arial Regular"/>
            </a:endParaRPr>
          </a:p>
        </p:txBody>
      </p:sp>
      <p:sp>
        <p:nvSpPr>
          <p:cNvPr id="5" name="TextBox 4"/>
          <p:cNvSpPr txBox="1"/>
          <p:nvPr/>
        </p:nvSpPr>
        <p:spPr>
          <a:xfrm>
            <a:off x="1886679" y="3317614"/>
            <a:ext cx="7010400" cy="1598258"/>
          </a:xfrm>
          <a:prstGeom prst="rect">
            <a:avLst/>
          </a:prstGeom>
          <a:noFill/>
        </p:spPr>
        <p:txBody>
          <a:bodyPr wrap="square" rtlCol="0">
            <a:spAutoFit/>
          </a:bodyPr>
          <a:lstStyle/>
          <a:p>
            <a:r>
              <a:rPr lang="en-US" sz="2800" dirty="0">
                <a:latin typeface="Arial Regular"/>
              </a:rPr>
              <a:t>1- Over-representation analysis (ORA)</a:t>
            </a:r>
          </a:p>
          <a:p>
            <a:pPr>
              <a:lnSpc>
                <a:spcPct val="130000"/>
              </a:lnSpc>
            </a:pPr>
            <a:r>
              <a:rPr lang="en-US" sz="2800" dirty="0">
                <a:latin typeface="Arial Regular"/>
              </a:rPr>
              <a:t>2- Functional Class Scoring (FCS) </a:t>
            </a:r>
          </a:p>
          <a:p>
            <a:pPr>
              <a:lnSpc>
                <a:spcPct val="130000"/>
              </a:lnSpc>
            </a:pPr>
            <a:r>
              <a:rPr lang="en-US" sz="2800" dirty="0">
                <a:latin typeface="Arial Regular"/>
              </a:rPr>
              <a:t>3- Pathway Topology (PT)</a:t>
            </a:r>
          </a:p>
        </p:txBody>
      </p:sp>
      <p:sp>
        <p:nvSpPr>
          <p:cNvPr id="7" name="Rectangle 6"/>
          <p:cNvSpPr/>
          <p:nvPr/>
        </p:nvSpPr>
        <p:spPr>
          <a:xfrm>
            <a:off x="1548839" y="6067094"/>
            <a:ext cx="9687198" cy="523220"/>
          </a:xfrm>
          <a:prstGeom prst="rect">
            <a:avLst/>
          </a:prstGeom>
        </p:spPr>
        <p:txBody>
          <a:bodyPr wrap="square">
            <a:spAutoFit/>
          </a:bodyPr>
          <a:lstStyle/>
          <a:p>
            <a:r>
              <a:rPr lang="en-US" sz="1400" dirty="0" err="1">
                <a:latin typeface="Arial Regular"/>
              </a:rPr>
              <a:t>Holmans</a:t>
            </a:r>
            <a:r>
              <a:rPr lang="en-US" sz="1400" dirty="0">
                <a:latin typeface="Arial Regular"/>
              </a:rPr>
              <a:t> P, Advances in Genetics 2010 </a:t>
            </a:r>
            <a:r>
              <a:rPr lang="en-US" sz="1400" dirty="0">
                <a:latin typeface="Arial Regular"/>
                <a:hlinkClick r:id="rId3"/>
              </a:rPr>
              <a:t>http://www.sciencedirect.com/science/article/pii/B9780123808622000072#</a:t>
            </a:r>
            <a:endParaRPr lang="en-US" sz="1400" dirty="0">
              <a:latin typeface="Arial Regular"/>
            </a:endParaRPr>
          </a:p>
          <a:p>
            <a:r>
              <a:rPr lang="en-US" sz="1400" dirty="0">
                <a:latin typeface="Arial Regular"/>
              </a:rPr>
              <a:t>Zhang Q, BMC Bioinformatics 2016 </a:t>
            </a:r>
            <a:r>
              <a:rPr lang="en-US" sz="1400" dirty="0">
                <a:latin typeface="Arial Regular"/>
                <a:hlinkClick r:id="rId4"/>
              </a:rPr>
              <a:t>https://bmcbioinformatics.biomedcentral.com/articles/10.1186/s12859-016-1333-x</a:t>
            </a:r>
            <a:r>
              <a:rPr lang="en-US" sz="1400" dirty="0">
                <a:latin typeface="Arial Regular"/>
              </a:rPr>
              <a:t>  </a:t>
            </a:r>
          </a:p>
        </p:txBody>
      </p:sp>
      <p:sp>
        <p:nvSpPr>
          <p:cNvPr id="8" name="Rectangle 7"/>
          <p:cNvSpPr/>
          <p:nvPr/>
        </p:nvSpPr>
        <p:spPr>
          <a:xfrm>
            <a:off x="1548839" y="5867401"/>
            <a:ext cx="8887457" cy="307777"/>
          </a:xfrm>
          <a:prstGeom prst="rect">
            <a:avLst/>
          </a:prstGeom>
        </p:spPr>
        <p:txBody>
          <a:bodyPr wrap="square">
            <a:spAutoFit/>
          </a:bodyPr>
          <a:lstStyle/>
          <a:p>
            <a:r>
              <a:rPr lang="en-US" sz="1400" dirty="0">
                <a:latin typeface="Arial Regular"/>
              </a:rPr>
              <a:t>Khatri P, PLOS 2012 </a:t>
            </a:r>
            <a:r>
              <a:rPr lang="en-US" sz="1400" dirty="0">
                <a:latin typeface="Arial Regular"/>
                <a:hlinkClick r:id="rId5"/>
              </a:rPr>
              <a:t>http://www.ploscompbiol.org/article/info%3Adoi%2F10.1371%2Fjournal.pcbi.1002375</a:t>
            </a:r>
            <a:r>
              <a:rPr lang="en-US" sz="1400" dirty="0">
                <a:latin typeface="Arial Regular"/>
              </a:rPr>
              <a:t> </a:t>
            </a:r>
          </a:p>
        </p:txBody>
      </p:sp>
    </p:spTree>
    <p:extLst>
      <p:ext uri="{BB962C8B-B14F-4D97-AF65-F5344CB8AC3E}">
        <p14:creationId xmlns:p14="http://schemas.microsoft.com/office/powerpoint/2010/main" val="2835825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6</a:t>
            </a:fld>
            <a:endParaRPr lang="en-US" dirty="0">
              <a:latin typeface="Arial Regular"/>
            </a:endParaRPr>
          </a:p>
        </p:txBody>
      </p:sp>
      <p:sp>
        <p:nvSpPr>
          <p:cNvPr id="5" name="Title 4"/>
          <p:cNvSpPr txBox="1">
            <a:spLocks noGrp="1"/>
          </p:cNvSpPr>
          <p:nvPr>
            <p:ph type="title"/>
          </p:nvPr>
        </p:nvSpPr>
        <p:spPr>
          <a:xfrm>
            <a:off x="733269" y="269911"/>
            <a:ext cx="7543800" cy="584775"/>
          </a:xfrm>
          <a:prstGeom prst="rect">
            <a:avLst/>
          </a:prstGeom>
          <a:noFill/>
        </p:spPr>
        <p:txBody>
          <a:bodyPr wrap="square" rtlCol="0">
            <a:spAutoFit/>
          </a:bodyPr>
          <a:lstStyle/>
          <a:p>
            <a:pPr algn="l"/>
            <a:r>
              <a:rPr lang="en-US" sz="3200" b="1" dirty="0"/>
              <a:t>1- Over-representation analysis (ORA)</a:t>
            </a:r>
            <a:endParaRPr lang="en-US" sz="3200" i="1" dirty="0"/>
          </a:p>
        </p:txBody>
      </p:sp>
      <p:pic>
        <p:nvPicPr>
          <p:cNvPr id="6" name="Picture 1">
            <a:extLst>
              <a:ext uri="{FF2B5EF4-FFF2-40B4-BE49-F238E27FC236}">
                <a16:creationId xmlns:a16="http://schemas.microsoft.com/office/drawing/2014/main" id="{0C5FFB25-2DCC-5449-80BF-B1F70785CE3C}"/>
              </a:ext>
            </a:extLst>
          </p:cNvPr>
          <p:cNvPicPr>
            <a:picLocks noChangeAspect="1" noChangeArrowheads="1"/>
          </p:cNvPicPr>
          <p:nvPr/>
        </p:nvPicPr>
        <p:blipFill>
          <a:blip r:embed="rId3">
            <a:extLst>
              <a:ext uri="{BEBA8EAE-BF5A-486C-A8C5-ECC9F3942E4B}">
                <a14:imgProps xmlns:a14="http://schemas.microsoft.com/office/drawing/2010/main">
                  <a14:imgLayer>
                    <a14:imgEffect>
                      <a14:saturation sat="66000"/>
                    </a14:imgEffect>
                    <a14:imgEffect>
                      <a14:brightnessContrast bright="8000"/>
                    </a14:imgEffect>
                  </a14:imgLayer>
                </a14:imgProps>
              </a:ext>
            </a:extLst>
          </a:blip>
          <a:srcRect l="4898" t="9474" b="3082"/>
          <a:stretch>
            <a:fillRect/>
          </a:stretch>
        </p:blipFill>
        <p:spPr bwMode="auto">
          <a:xfrm>
            <a:off x="8604576" y="1329696"/>
            <a:ext cx="3396547" cy="3477831"/>
          </a:xfrm>
          <a:prstGeom prst="rect">
            <a:avLst/>
          </a:prstGeom>
          <a:noFill/>
          <a:ln w="12700">
            <a:noFill/>
            <a:round/>
            <a:headEnd/>
            <a:tailEnd/>
          </a:ln>
        </p:spPr>
      </p:pic>
      <p:sp>
        <p:nvSpPr>
          <p:cNvPr id="3" name="Content Placeholder 2"/>
          <p:cNvSpPr>
            <a:spLocks noGrp="1"/>
          </p:cNvSpPr>
          <p:nvPr>
            <p:ph idx="1"/>
          </p:nvPr>
        </p:nvSpPr>
        <p:spPr>
          <a:xfrm>
            <a:off x="733269" y="1565224"/>
            <a:ext cx="9175229" cy="4640704"/>
          </a:xfrm>
        </p:spPr>
        <p:txBody>
          <a:bodyPr>
            <a:noAutofit/>
          </a:bodyPr>
          <a:lstStyle/>
          <a:p>
            <a:r>
              <a:rPr lang="en-US" sz="2300" dirty="0"/>
              <a:t>Before starting a pathway analysis, the researcher typically chooses genes that are differentially expressed in a given condition; these have an expression value and p-value</a:t>
            </a:r>
          </a:p>
          <a:p>
            <a:endParaRPr lang="en-US" sz="2300" dirty="0"/>
          </a:p>
          <a:p>
            <a:r>
              <a:rPr lang="en-US" sz="2300" dirty="0"/>
              <a:t>For each pathway, input genes in that pathway are counted.  The process is repeated for a background gene set (e.g. the genes in the microarray chip)</a:t>
            </a:r>
          </a:p>
          <a:p>
            <a:endParaRPr lang="en-US" sz="2300" dirty="0"/>
          </a:p>
          <a:p>
            <a:r>
              <a:rPr lang="en-US" sz="2300" dirty="0"/>
              <a:t>Pathways are tested for over-representation in the list of input genes. If the proportion of genes in the pathway appearing on the list is significantly higher than the corresponding proportion of genes not in the pathway, the pathway is said to be overrepresented. </a:t>
            </a:r>
          </a:p>
        </p:txBody>
      </p:sp>
    </p:spTree>
    <p:extLst>
      <p:ext uri="{BB962C8B-B14F-4D97-AF65-F5344CB8AC3E}">
        <p14:creationId xmlns:p14="http://schemas.microsoft.com/office/powerpoint/2010/main" val="3703220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dissolve">
                                      <p:cBhvr>
                                        <p:cTn id="1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78238" y="1325380"/>
            <a:ext cx="11093972" cy="5410200"/>
          </a:xfrm>
        </p:spPr>
        <p:txBody>
          <a:bodyPr>
            <a:noAutofit/>
          </a:bodyPr>
          <a:lstStyle/>
          <a:p>
            <a:r>
              <a:rPr lang="en-US" sz="2800" dirty="0"/>
              <a:t>Tools using ORA: DAVID, </a:t>
            </a:r>
            <a:r>
              <a:rPr lang="en-US" sz="2800" dirty="0" err="1"/>
              <a:t>MetaCore</a:t>
            </a:r>
            <a:r>
              <a:rPr lang="en-US" sz="2800" dirty="0"/>
              <a:t>, </a:t>
            </a:r>
            <a:r>
              <a:rPr lang="en-US" sz="2800" dirty="0" err="1"/>
              <a:t>GeneGo</a:t>
            </a:r>
            <a:r>
              <a:rPr lang="en-US" sz="2800" dirty="0"/>
              <a:t>, IPA</a:t>
            </a:r>
          </a:p>
          <a:p>
            <a:endParaRPr lang="en-US" sz="2800" dirty="0"/>
          </a:p>
          <a:p>
            <a:r>
              <a:rPr lang="en-US" sz="2800" dirty="0"/>
              <a:t>Statistical tests: Fisher's exact test, the </a:t>
            </a:r>
            <a:r>
              <a:rPr lang="en-US" sz="2800" dirty="0" err="1"/>
              <a:t>hypergeometric</a:t>
            </a:r>
            <a:r>
              <a:rPr lang="en-US" sz="2800" dirty="0"/>
              <a:t> distribution, or a chi-square analysis</a:t>
            </a:r>
          </a:p>
          <a:p>
            <a:pPr marL="0" indent="0">
              <a:buNone/>
            </a:pPr>
            <a:endParaRPr lang="en-US" sz="2800" dirty="0"/>
          </a:p>
          <a:p>
            <a:r>
              <a:rPr lang="en-US" sz="2800" dirty="0">
                <a:solidFill>
                  <a:srgbClr val="0F6FC6"/>
                </a:solidFill>
              </a:rPr>
              <a:t>Limitations: Gene IDs are the only requirement, gene expression levels are not used to provide weight.  An arbitrary threshold cutoff is required to create the input gene list.</a:t>
            </a:r>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7</a:t>
            </a:fld>
            <a:endParaRPr lang="en-US" dirty="0">
              <a:latin typeface="Arial Regular"/>
            </a:endParaRPr>
          </a:p>
        </p:txBody>
      </p:sp>
      <p:sp>
        <p:nvSpPr>
          <p:cNvPr id="5" name="Title 4"/>
          <p:cNvSpPr txBox="1">
            <a:spLocks noGrp="1"/>
          </p:cNvSpPr>
          <p:nvPr>
            <p:ph type="title"/>
          </p:nvPr>
        </p:nvSpPr>
        <p:spPr>
          <a:xfrm>
            <a:off x="778238" y="239929"/>
            <a:ext cx="9130259" cy="584775"/>
          </a:xfrm>
          <a:prstGeom prst="rect">
            <a:avLst/>
          </a:prstGeom>
          <a:noFill/>
        </p:spPr>
        <p:txBody>
          <a:bodyPr wrap="square" rtlCol="0">
            <a:spAutoFit/>
          </a:bodyPr>
          <a:lstStyle/>
          <a:p>
            <a:pPr algn="l"/>
            <a:r>
              <a:rPr lang="en-US" sz="3200" b="1" dirty="0"/>
              <a:t>1- Over-representation analysis (ORA) </a:t>
            </a:r>
            <a:r>
              <a:rPr lang="en-US" sz="3200" b="1" i="1" dirty="0"/>
              <a:t>- </a:t>
            </a:r>
            <a:r>
              <a:rPr lang="en-US" sz="3200" b="1" i="1" dirty="0" err="1"/>
              <a:t>cont</a:t>
            </a:r>
            <a:endParaRPr lang="en-US" sz="3200" b="1" i="1" dirty="0"/>
          </a:p>
        </p:txBody>
      </p:sp>
    </p:spTree>
    <p:extLst>
      <p:ext uri="{BB962C8B-B14F-4D97-AF65-F5344CB8AC3E}">
        <p14:creationId xmlns:p14="http://schemas.microsoft.com/office/powerpoint/2010/main" val="29180619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par>
                                <p:cTn id="8" presetID="9" presetClass="entr" presetSubtype="0" fill="hold"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dissolve">
                                      <p:cBhvr>
                                        <p:cTn id="10" dur="500"/>
                                        <p:tgtEl>
                                          <p:spTgt spid="3">
                                            <p:txEl>
                                              <p:pRg st="2" end="2"/>
                                            </p:txEl>
                                          </p:spTgt>
                                        </p:tgtEl>
                                      </p:cBhvr>
                                    </p:animEffect>
                                  </p:childTnLst>
                                </p:cTn>
                              </p:par>
                              <p:par>
                                <p:cTn id="11" presetID="9"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dissolve">
                                      <p:cBhvr>
                                        <p:cTn id="1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l"/>
            <a:r>
              <a:rPr lang="en-US" sz="3200" b="1" dirty="0"/>
              <a:t>2- Functional Class Scoring (FCS) or Gene-set enrichment</a:t>
            </a:r>
          </a:p>
        </p:txBody>
      </p:sp>
      <p:sp>
        <p:nvSpPr>
          <p:cNvPr id="3" name="Content Placeholder 2"/>
          <p:cNvSpPr>
            <a:spLocks noGrp="1"/>
          </p:cNvSpPr>
          <p:nvPr>
            <p:ph idx="1"/>
          </p:nvPr>
        </p:nvSpPr>
        <p:spPr/>
        <p:txBody>
          <a:bodyPr>
            <a:normAutofit/>
          </a:bodyPr>
          <a:lstStyle/>
          <a:p>
            <a:r>
              <a:rPr lang="en-US" sz="2300" dirty="0"/>
              <a:t>It expects that small coordinated changes in related genes within the same pathway can cause significant effects</a:t>
            </a:r>
          </a:p>
          <a:p>
            <a:pPr marL="0" indent="0">
              <a:buNone/>
            </a:pPr>
            <a:endParaRPr lang="en-US" sz="2300" dirty="0"/>
          </a:p>
          <a:p>
            <a:r>
              <a:rPr lang="en-US" sz="2300" dirty="0"/>
              <a:t>The FCS uses all genes.  It computes differential expression of genes, aggregates all gene level statistics into pathway level statistic, and then determines the statistical significance of the pathway-level statistic.</a:t>
            </a:r>
          </a:p>
          <a:p>
            <a:endParaRPr lang="en-US" sz="2300" dirty="0"/>
          </a:p>
          <a:p>
            <a:r>
              <a:rPr lang="en-US" sz="2300" dirty="0">
                <a:solidFill>
                  <a:srgbClr val="0F6FC6"/>
                </a:solidFill>
              </a:rPr>
              <a:t>Limitations: Some pathways cross and overlap, therefore a pathway may appear affected due to overlapping genes. </a:t>
            </a:r>
          </a:p>
          <a:p>
            <a:endParaRPr lang="en-US" sz="2300" dirty="0"/>
          </a:p>
          <a:p>
            <a:pPr marL="0" indent="0">
              <a:buNone/>
            </a:pPr>
            <a:r>
              <a:rPr lang="en-US" sz="2300" dirty="0"/>
              <a:t>Tools: GSEA, </a:t>
            </a:r>
            <a:r>
              <a:rPr lang="en-US" sz="2300" dirty="0" err="1"/>
              <a:t>sigPathway</a:t>
            </a:r>
            <a:r>
              <a:rPr lang="en-US" sz="2300" dirty="0"/>
              <a:t> (</a:t>
            </a:r>
            <a:r>
              <a:rPr lang="en-US" sz="2300" dirty="0" err="1"/>
              <a:t>BioConductor</a:t>
            </a:r>
            <a:r>
              <a:rPr lang="en-US" sz="2300" dirty="0"/>
              <a:t>)</a:t>
            </a:r>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8</a:t>
            </a:fld>
            <a:endParaRPr lang="en-US" dirty="0">
              <a:latin typeface="Arial Regular"/>
            </a:endParaRPr>
          </a:p>
        </p:txBody>
      </p:sp>
    </p:spTree>
    <p:extLst>
      <p:ext uri="{BB962C8B-B14F-4D97-AF65-F5344CB8AC3E}">
        <p14:creationId xmlns:p14="http://schemas.microsoft.com/office/powerpoint/2010/main" val="1634088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624591" y="1848787"/>
            <a:ext cx="2228491" cy="2857500"/>
          </a:xfrm>
          <a:prstGeom prst="rect">
            <a:avLst/>
          </a:prstGeom>
        </p:spPr>
      </p:pic>
      <p:sp>
        <p:nvSpPr>
          <p:cNvPr id="2" name="Title 1"/>
          <p:cNvSpPr>
            <a:spLocks noGrp="1"/>
          </p:cNvSpPr>
          <p:nvPr>
            <p:ph type="title"/>
          </p:nvPr>
        </p:nvSpPr>
        <p:spPr/>
        <p:txBody>
          <a:bodyPr>
            <a:normAutofit/>
          </a:bodyPr>
          <a:lstStyle/>
          <a:p>
            <a:pPr algn="l"/>
            <a:r>
              <a:rPr lang="en-US" sz="3200" b="1" dirty="0"/>
              <a:t>3- Pathway Topology or Network based </a:t>
            </a:r>
          </a:p>
        </p:txBody>
      </p:sp>
      <p:sp>
        <p:nvSpPr>
          <p:cNvPr id="3" name="Content Placeholder 2"/>
          <p:cNvSpPr>
            <a:spLocks noGrp="1"/>
          </p:cNvSpPr>
          <p:nvPr>
            <p:ph idx="1"/>
          </p:nvPr>
        </p:nvSpPr>
        <p:spPr>
          <a:xfrm>
            <a:off x="3147935" y="1613941"/>
            <a:ext cx="8649324" cy="5029200"/>
          </a:xfrm>
        </p:spPr>
        <p:txBody>
          <a:bodyPr>
            <a:normAutofit/>
          </a:bodyPr>
          <a:lstStyle/>
          <a:p>
            <a:pPr>
              <a:lnSpc>
                <a:spcPct val="120000"/>
              </a:lnSpc>
            </a:pPr>
            <a:r>
              <a:rPr lang="en-US" sz="2800" dirty="0"/>
              <a:t>This method uses FCS but also use pathway topology to compute gene-level statistics. </a:t>
            </a:r>
          </a:p>
          <a:p>
            <a:pPr>
              <a:lnSpc>
                <a:spcPct val="120000"/>
              </a:lnSpc>
            </a:pPr>
            <a:r>
              <a:rPr lang="en-US" sz="2800" dirty="0"/>
              <a:t>It takes into account the number of reactions needed to connect two genes in a pathway.</a:t>
            </a:r>
          </a:p>
          <a:p>
            <a:pPr>
              <a:lnSpc>
                <a:spcPct val="120000"/>
              </a:lnSpc>
            </a:pPr>
            <a:r>
              <a:rPr lang="en-US" sz="2800" dirty="0"/>
              <a:t>It could incorporate biological factors such as gene expression, types of interactions and positions of genes in a pathway.</a:t>
            </a:r>
          </a:p>
        </p:txBody>
      </p:sp>
      <p:sp>
        <p:nvSpPr>
          <p:cNvPr id="4" name="Slide Number Placeholder 3"/>
          <p:cNvSpPr>
            <a:spLocks noGrp="1"/>
          </p:cNvSpPr>
          <p:nvPr>
            <p:ph type="sldNum" sz="quarter" idx="12"/>
          </p:nvPr>
        </p:nvSpPr>
        <p:spPr/>
        <p:txBody>
          <a:bodyPr/>
          <a:lstStyle/>
          <a:p>
            <a:fld id="{0235576B-7F3C-4840-ADD7-A9DF1158E3A5}" type="slidenum">
              <a:rPr lang="en-US" smtClean="0">
                <a:latin typeface="Arial Regular"/>
              </a:rPr>
              <a:pPr/>
              <a:t>9</a:t>
            </a:fld>
            <a:endParaRPr lang="en-US" dirty="0">
              <a:latin typeface="Arial Regular"/>
            </a:endParaRPr>
          </a:p>
        </p:txBody>
      </p:sp>
    </p:spTree>
    <p:extLst>
      <p:ext uri="{BB962C8B-B14F-4D97-AF65-F5344CB8AC3E}">
        <p14:creationId xmlns:p14="http://schemas.microsoft.com/office/powerpoint/2010/main" val="12218832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FD97383875710458463EDA0E89A10EA" ma:contentTypeVersion="2" ma:contentTypeDescription="Create a new document." ma:contentTypeScope="" ma:versionID="2f960dcec338e100cd6466dab9018ec3">
  <xsd:schema xmlns:xsd="http://www.w3.org/2001/XMLSchema" xmlns:xs="http://www.w3.org/2001/XMLSchema" xmlns:p="http://schemas.microsoft.com/office/2006/metadata/properties" xmlns:ns2="6b6a75c0-8068-4b07-98cd-ab24caf00bf2" targetNamespace="http://schemas.microsoft.com/office/2006/metadata/properties" ma:root="true" ma:fieldsID="324511019646d6bfe3804cb9728f2e9d" ns2:_="">
    <xsd:import namespace="6b6a75c0-8068-4b07-98cd-ab24caf00bf2"/>
    <xsd:element name="properties">
      <xsd:complexType>
        <xsd:sequence>
          <xsd:element name="documentManagement">
            <xsd:complexType>
              <xsd:all>
                <xsd:element ref="ns2:Description0"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b6a75c0-8068-4b07-98cd-ab24caf00bf2" elementFormDefault="qualified">
    <xsd:import namespace="http://schemas.microsoft.com/office/2006/documentManagement/types"/>
    <xsd:import namespace="http://schemas.microsoft.com/office/infopath/2007/PartnerControls"/>
    <xsd:element name="Description0" ma:index="8" nillable="true" ma:displayName="Description" ma:internalName="Description0">
      <xsd:simpleType>
        <xsd:restriction base="dms:Note">
          <xsd:maxLength value="255"/>
        </xsd:restriction>
      </xsd:simpleType>
    </xsd:element>
    <xsd:element name="Status" ma:index="9" nillable="true" ma:displayName="Status" ma:default="Draft" ma:format="Dropdown" ma:internalName="Status">
      <xsd:simpleType>
        <xsd:restriction base="dms:Choice">
          <xsd:enumeration value="Draft"/>
          <xsd:enumeration value="Submitted for Review"/>
          <xsd:enumeration value="Accepted"/>
          <xsd:enumeration value="Final"/>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escription0 xmlns="6b6a75c0-8068-4b07-98cd-ab24caf00bf2" xsi:nil="true"/>
    <Status xmlns="6b6a75c0-8068-4b07-98cd-ab24caf00bf2">Draft</Status>
  </documentManagement>
</p:properties>
</file>

<file path=customXml/itemProps1.xml><?xml version="1.0" encoding="utf-8"?>
<ds:datastoreItem xmlns:ds="http://schemas.openxmlformats.org/officeDocument/2006/customXml" ds:itemID="{D3619761-5E5C-44E7-8C39-16880BF6C9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b6a75c0-8068-4b07-98cd-ab24caf00bf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B66A8B3-772A-402D-8FE3-184E2FE2E1E7}">
  <ds:schemaRefs>
    <ds:schemaRef ds:uri="http://schemas.microsoft.com/sharepoint/v3/contenttype/forms"/>
  </ds:schemaRefs>
</ds:datastoreItem>
</file>

<file path=customXml/itemProps3.xml><?xml version="1.0" encoding="utf-8"?>
<ds:datastoreItem xmlns:ds="http://schemas.openxmlformats.org/officeDocument/2006/customXml" ds:itemID="{335FC393-EF8D-4A21-970E-189614C3D44B}">
  <ds:schemaRefs>
    <ds:schemaRef ds:uri="6b6a75c0-8068-4b07-98cd-ab24caf00bf2"/>
    <ds:schemaRef ds:uri="http://purl.org/dc/terms/"/>
    <ds:schemaRef ds:uri="http://schemas.microsoft.com/office/2006/documentManagement/types"/>
    <ds:schemaRef ds:uri="http://schemas.microsoft.com/office/infopath/2007/PartnerControls"/>
    <ds:schemaRef ds:uri="http://schemas.openxmlformats.org/package/2006/metadata/core-properties"/>
    <ds:schemaRef ds:uri="http://purl.org/dc/dcmitype/"/>
    <ds:schemaRef ds:uri="http://schemas.microsoft.com/office/2006/metadata/properties"/>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8821</TotalTime>
  <Words>1901</Words>
  <Application>Microsoft Macintosh PowerPoint</Application>
  <PresentationFormat>Widescreen</PresentationFormat>
  <Paragraphs>215</Paragraphs>
  <Slides>24</Slides>
  <Notes>19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Arial Regular</vt:lpstr>
      <vt:lpstr>Calibri</vt:lpstr>
      <vt:lpstr>Calibri Bold</vt:lpstr>
      <vt:lpstr>Gill Sans</vt:lpstr>
      <vt:lpstr>Symbol</vt:lpstr>
      <vt:lpstr>Office Theme</vt:lpstr>
      <vt:lpstr>PowerPoint Presentation</vt:lpstr>
      <vt:lpstr>Today’s Instructor</vt:lpstr>
      <vt:lpstr>Overview</vt:lpstr>
      <vt:lpstr>Biologists have abandoned the reductionist approach to adopt a systems biology approach to handle genome scale data </vt:lpstr>
      <vt:lpstr>Common methods for knowledge-base gene and  pathways analyses</vt:lpstr>
      <vt:lpstr>1- Over-representation analysis (ORA)</vt:lpstr>
      <vt:lpstr>1- Over-representation analysis (ORA) - cont</vt:lpstr>
      <vt:lpstr>2- Functional Class Scoring (FCS) or Gene-set enrichment</vt:lpstr>
      <vt:lpstr>3- Pathway Topology or Network based </vt:lpstr>
      <vt:lpstr>Why pathways analysis?</vt:lpstr>
      <vt:lpstr>General limitations of Pathways Analysis methods</vt:lpstr>
      <vt:lpstr>Pathway Databases and tools</vt:lpstr>
      <vt:lpstr>Web and open source pathways databases and tools</vt:lpstr>
      <vt:lpstr>Gene Ontology (geneontology.org)</vt:lpstr>
      <vt:lpstr>PowerPoint Presentation</vt:lpstr>
      <vt:lpstr>Gene Ontology</vt:lpstr>
      <vt:lpstr>PowerPoint Presentation</vt:lpstr>
      <vt:lpstr>Networks</vt:lpstr>
      <vt:lpstr>Software to create and analyze networks</vt:lpstr>
      <vt:lpstr>PowerPoint Presentation</vt:lpstr>
      <vt:lpstr>www.cytoscape.org</vt:lpstr>
      <vt:lpstr>Cytoscape has a library of plugins to perform enrichment and network analysis</vt:lpstr>
      <vt:lpstr>Other plugins to analyze networks include MCODE</vt:lpstr>
      <vt:lpstr>Next: Practical Session</vt:lpstr>
    </vt:vector>
  </TitlesOfParts>
  <Company>NIH</Company>
  <LinksUpToDate>false</LinksUpToDate>
  <SharedDoc>false</SharedDoc>
  <HyperlinksChanged>false</HyperlinksChanged>
  <AppVersion>16.0015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Karlynn Noble;meghan.coakley@nih.gov</dc:creator>
  <cp:lastModifiedBy>Quinones, Mariam (NIH/NIAID) [E]</cp:lastModifiedBy>
  <cp:revision>178</cp:revision>
  <cp:lastPrinted>2018-08-19T14:12:11Z</cp:lastPrinted>
  <dcterms:created xsi:type="dcterms:W3CDTF">2015-04-15T14:43:01Z</dcterms:created>
  <dcterms:modified xsi:type="dcterms:W3CDTF">2018-08-20T17:44:23Z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0x0101001FD97383875710458463EDA0E89A10EA</vt:lpwstr>
  </property>
</Properties>
</file>

<file path=docProps/thumbnail.jpeg>
</file>